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2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A756-DF90-4276-BAF6-B879E926BB88}" type="datetimeFigureOut">
              <a:rPr lang="en-US" smtClean="0"/>
              <a:t>04/10/2016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2A63-777C-421E-8B73-254CCF79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uneplive@unep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9248" y="3244334"/>
            <a:ext cx="230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agree on deployment,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UNEP Live – uneplive.unep.org</a:t>
            </a:r>
            <a:endParaRPr lang="en-US" sz="2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33400"/>
            <a:ext cx="91535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Package of UNEP services for monitoring, reporting and data sharing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UNEP Live knowledge management platform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UNEP-Live SDGs Synergies Portal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Indicator </a:t>
            </a: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Reporting Information System </a:t>
            </a: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(IRIS) 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8686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2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Environmental dimension of SDGs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17 out of 17 Goals</a:t>
            </a:r>
          </a:p>
          <a:p>
            <a:pPr>
              <a:defRPr/>
            </a:pPr>
            <a:r>
              <a:rPr lang="en-US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81 out of 241 global indicators</a:t>
            </a:r>
          </a:p>
          <a:p>
            <a:pPr>
              <a:defRPr/>
            </a:pPr>
            <a:r>
              <a:rPr lang="en-US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UNEP is custodian agency for 31 global indicators, collaborating on others</a:t>
            </a:r>
          </a:p>
          <a:p>
            <a:pPr>
              <a:defRPr/>
            </a:pPr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Many links between SDGs and MEAs</a:t>
            </a:r>
          </a:p>
          <a:p>
            <a:pPr>
              <a:defRPr/>
            </a:pPr>
            <a:r>
              <a:rPr lang="en-US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UNEP Live contains datasets related to 112 out of 241 indicators</a:t>
            </a:r>
          </a:p>
          <a:p>
            <a:pPr>
              <a:defRPr/>
            </a:pPr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Data is missing for many countries</a:t>
            </a:r>
          </a:p>
          <a:p>
            <a:pPr>
              <a:defRPr/>
            </a:pPr>
            <a:endParaRPr lang="en-US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3641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Example: Tier </a:t>
            </a:r>
            <a:r>
              <a:rPr lang="en-US" altLang="en-US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1 indicators for which UNEP is expected to be responsible for </a:t>
            </a:r>
            <a:r>
              <a:rPr lang="en-US" altLang="en-US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providing </a:t>
            </a:r>
            <a:r>
              <a:rPr lang="en-US" altLang="en-US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data </a:t>
            </a:r>
            <a:r>
              <a:rPr lang="en-US" altLang="en-US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flows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6.5.1Degree </a:t>
            </a: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of integrated water resources management implementation (0-100)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12.4.1 Number of parties to international multilateral environmental agreements on hazardous waste, and other chemicals that meet their commitments and obligations in transmitting information as required by each relevant agreement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14.5.1 Coverage of protected areas in relation to marine areas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15.1.2 Proportion of important sites for terrestrial and freshwater biodiversity that are covered by protected areas, by ecosystem type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15.4.1 Coverage by protected areas of important sites for mountain biodiversity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15.a.1 Official development assistance and public expenditure on conservation and sustainable use of biodiversity and ecosystems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15.b.1 Official development assistance and public expenditure on conservation and sustainable use of biodiversity and ecosystems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How MEAs contribute to SDGs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Package of UNEP services for monitoring, reporting and data sharing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UNEP Live knowledge management platform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UNEP-Live SDGs Synergies Portal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Indicator </a:t>
            </a:r>
            <a:r>
              <a:rPr lang="en-US" sz="2800" dirty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Reporting Information System </a:t>
            </a: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(IRIS) 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Integration: </a:t>
            </a:r>
            <a:br>
              <a:rPr lang="en-US" dirty="0" smtClean="0"/>
            </a:br>
            <a:r>
              <a:rPr lang="en-US" dirty="0" smtClean="0"/>
              <a:t>UNEP Live, Assessments, IRIS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Reporting Obligations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914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2"/>
                </a:solidFill>
              </a:rPr>
              <a:t>Indicator Reporting Information System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66725" y="1371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IRIS </a:t>
            </a:r>
            <a:r>
              <a:rPr lang="en-US" altLang="en-US" sz="2800" dirty="0" smtClean="0"/>
              <a:t>aims to help government ministries responsible for reporting on national, regional and global obligations, to collect, analyze and publish quality assured environmental information in a timely manner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IRIS</a:t>
            </a:r>
            <a:r>
              <a:rPr lang="en-US" altLang="en-US" sz="2800" dirty="0" smtClean="0"/>
              <a:t> enables evidence-based, timely decision-making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938"/>
            <a:ext cx="44291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706939"/>
            <a:ext cx="45624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58016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What is UNEP Live?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On-line 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knowledge management </a:t>
            </a: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platform</a:t>
            </a:r>
            <a:endParaRPr lang="en-GB" alt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Focus 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on open access to global, regional and national </a:t>
            </a: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environmental data 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and </a:t>
            </a: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knowledge</a:t>
            </a:r>
          </a:p>
          <a:p>
            <a:pPr>
              <a:defRPr/>
            </a:pP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Supports 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more dynamic, interactive assessment and reporting </a:t>
            </a: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processes</a:t>
            </a:r>
            <a:endParaRPr lang="en-US" alt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R</a:t>
            </a:r>
            <a:r>
              <a:rPr lang="en-GB" altLang="en-US" sz="24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ange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 of analytical, mapping, search,</a:t>
            </a:r>
            <a:r>
              <a:rPr lang="en-US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Gill Sans MT" panose="020B0502020104020203" pitchFamily="34" charset="0"/>
                <a:cs typeface="Times New Roman" panose="02020603050405020304" pitchFamily="18" charset="0"/>
              </a:rPr>
              <a:t>visualiza</a:t>
            </a:r>
            <a:r>
              <a:rPr lang="en-GB" altLang="en-US" sz="24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tion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 tools </a:t>
            </a:r>
            <a:endParaRPr lang="en-GB" altLang="en-US" sz="24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SDGs/ MEAs Synergies Portal</a:t>
            </a:r>
          </a:p>
          <a:p>
            <a:pPr>
              <a:defRPr/>
            </a:pP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Web intelligence portal</a:t>
            </a:r>
          </a:p>
          <a:p>
            <a:pPr>
              <a:defRPr/>
            </a:pP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Communities 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of </a:t>
            </a: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Practice</a:t>
            </a:r>
            <a:endParaRPr lang="en-GB" alt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Principles</a:t>
            </a:r>
            <a:r>
              <a:rPr lang="en-GB" alt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Open access; Data managed as close as possible to </a:t>
            </a:r>
            <a:r>
              <a:rPr 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source; Data 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collected once and shared for many </a:t>
            </a:r>
            <a:r>
              <a:rPr lang="en-US" sz="2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purposes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2"/>
                </a:solidFill>
              </a:rPr>
              <a:t>Indicator Reporting Information System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519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813" y="2193925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/>
              <a:t>Dashboard</a:t>
            </a:r>
            <a:r>
              <a:rPr lang="en-US" altLang="en-US" dirty="0"/>
              <a:t>: provides a graphical snap-shot of key data/indicators that together highlight, in a quick, easy way, the state and trends of the environment. </a:t>
            </a:r>
          </a:p>
          <a:p>
            <a:endParaRPr lang="en-US" altLang="en-US" dirty="0"/>
          </a:p>
          <a:p>
            <a:r>
              <a:rPr lang="en-US" altLang="en-US" b="1" dirty="0" err="1" smtClean="0"/>
              <a:t>Datasources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users can upload </a:t>
            </a:r>
            <a:r>
              <a:rPr lang="en-US" altLang="en-US" dirty="0"/>
              <a:t>data</a:t>
            </a:r>
            <a:r>
              <a:rPr lang="en-US" altLang="en-US" b="1" dirty="0"/>
              <a:t> </a:t>
            </a:r>
            <a:r>
              <a:rPr lang="en-US" altLang="en-US" dirty="0"/>
              <a:t>so</a:t>
            </a:r>
            <a:r>
              <a:rPr lang="en-US" altLang="en-US" b="1" dirty="0"/>
              <a:t> </a:t>
            </a:r>
            <a:r>
              <a:rPr lang="en-US" altLang="en-US" dirty="0"/>
              <a:t>they are available for multiple reporting needs</a:t>
            </a:r>
            <a:r>
              <a:rPr lang="en-US" altLang="en-US" b="1" dirty="0"/>
              <a:t>. </a:t>
            </a:r>
            <a:r>
              <a:rPr lang="en-US" altLang="en-US" dirty="0"/>
              <a:t>This is the starting point for reporting. </a:t>
            </a:r>
          </a:p>
          <a:p>
            <a:endParaRPr lang="en-US" altLang="en-US" b="1" dirty="0"/>
          </a:p>
          <a:p>
            <a:r>
              <a:rPr lang="en-US" altLang="en-US" b="1" dirty="0"/>
              <a:t>Indicator Workbooks </a:t>
            </a:r>
            <a:r>
              <a:rPr lang="en-US" altLang="en-US" dirty="0"/>
              <a:t>can be generated using formulae’s and multiple datasets and </a:t>
            </a:r>
            <a:r>
              <a:rPr lang="en-US" altLang="en-US" b="1" dirty="0"/>
              <a:t>Indicator Instances </a:t>
            </a:r>
            <a:r>
              <a:rPr lang="en-US" altLang="en-US" dirty="0"/>
              <a:t>(chart, map, values) saved for use in reporting</a:t>
            </a:r>
          </a:p>
          <a:p>
            <a:endParaRPr lang="en-US" altLang="en-US" b="1" dirty="0"/>
          </a:p>
          <a:p>
            <a:r>
              <a:rPr lang="en-US" altLang="en-US" b="1" dirty="0"/>
              <a:t>Reports </a:t>
            </a:r>
            <a:r>
              <a:rPr lang="en-US" altLang="en-US" dirty="0"/>
              <a:t>allow users to generate reports, using reporting templates, that bring in relevant datasets and indicators available in the </a:t>
            </a:r>
            <a:r>
              <a:rPr lang="en-US" altLang="en-US" dirty="0" smtClean="0"/>
              <a:t>IRIS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The</a:t>
            </a:r>
            <a:r>
              <a:rPr lang="en-US" altLang="en-US" b="1" dirty="0"/>
              <a:t> Administration </a:t>
            </a:r>
            <a:r>
              <a:rPr lang="en-US" altLang="en-US" dirty="0"/>
              <a:t>menu option is not available to all users. Administrators have the option to add new users and upload reporting templates.</a:t>
            </a:r>
          </a:p>
        </p:txBody>
      </p:sp>
    </p:spTree>
    <p:extLst>
      <p:ext uri="{BB962C8B-B14F-4D97-AF65-F5344CB8AC3E}">
        <p14:creationId xmlns:p14="http://schemas.microsoft.com/office/powerpoint/2010/main" val="7883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308725" y="1555750"/>
            <a:ext cx="11906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Upload using an API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317961" y="3657600"/>
            <a:ext cx="14033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Upload from a Database</a:t>
            </a: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317961" y="5867548"/>
            <a:ext cx="195738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800" b="1" dirty="0"/>
              <a:t>Upload from an Excel spreadsheet</a:t>
            </a:r>
            <a:r>
              <a:rPr lang="en-US" altLang="en-US" sz="900" dirty="0"/>
              <a:t> </a:t>
            </a:r>
            <a:endParaRPr lang="en-US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002"/>
            <a:ext cx="1714500" cy="9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err="1" smtClean="0">
                <a:solidFill>
                  <a:schemeClr val="tx2"/>
                </a:solidFill>
              </a:rPr>
              <a:t>Datasources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18" y="962628"/>
            <a:ext cx="6191250" cy="17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378"/>
            <a:ext cx="6161232" cy="228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836"/>
            <a:ext cx="6161232" cy="178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204788" y="128588"/>
            <a:ext cx="89392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IRIS – Indicator Workbook</a:t>
            </a:r>
          </a:p>
          <a:p>
            <a:pPr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3200" b="1" dirty="0">
                <a:solidFill>
                  <a:schemeClr val="tx2"/>
                </a:solidFill>
              </a:rPr>
              <a:t>Indicator Workbooks</a:t>
            </a:r>
            <a:endParaRPr lang="en-US" sz="3200" b="1" kern="0" dirty="0">
              <a:solidFill>
                <a:schemeClr val="tx2"/>
              </a:solidFill>
              <a:ea typeface="ＭＳ Ｐゴシック" charset="0"/>
              <a:cs typeface="Raavi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0" y="896938"/>
            <a:ext cx="7339012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5686"/>
            <a:ext cx="1714500" cy="9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53" y="143435"/>
            <a:ext cx="1714500" cy="9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2"/>
                </a:solidFill>
              </a:rPr>
              <a:t>Indicator 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Instances - Charts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7461"/>
            <a:ext cx="8610600" cy="51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0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9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2"/>
                </a:solidFill>
              </a:rPr>
              <a:t>Indicator 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Instances - Maps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922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2"/>
                </a:solidFill>
              </a:rPr>
              <a:t>Narratives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96" y="0"/>
            <a:ext cx="1712504" cy="9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74604"/>
            <a:ext cx="8305800" cy="7541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2"/>
                </a:solidFill>
              </a:rPr>
              <a:t>Reports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82" y="0"/>
            <a:ext cx="1714500" cy="9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84026"/>
            <a:ext cx="7620000" cy="58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2"/>
                </a:solidFill>
              </a:rPr>
              <a:t>Dashboard</a:t>
            </a:r>
            <a:endParaRPr lang="en-US" sz="3200" b="1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447"/>
            <a:ext cx="1714500" cy="9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43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UNEP Live – uneplive.unep.org</a:t>
            </a:r>
            <a:b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GB" altLang="en-US" sz="2800" b="1" dirty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800" b="1" dirty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Contact us at: </a:t>
            </a:r>
            <a: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  <a:hlinkClick r:id="rId2"/>
              </a:rPr>
              <a:t>uneplive@unep.org</a:t>
            </a:r>
            <a: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4" descr="UNEP Liv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34369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Package of UNEP services for monitoring, reporting and data sharing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UNEP Live knowledge management platform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UNEP-Live SDGs Synergies Portal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Indicator </a:t>
            </a: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Reporting Information System </a:t>
            </a:r>
            <a:r>
              <a:rPr lang="en-US" sz="28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(IRIS) 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Country data and knowledge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4"/>
            <a:ext cx="9144000" cy="606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Regional data and knowledge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91440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0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Global data and knowledge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0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Web intelligence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Mapping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01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ea typeface="ＭＳ Ｐゴシック" charset="0"/>
                <a:cs typeface="Arial"/>
              </a:rPr>
              <a:t>Charting Indicators</a:t>
            </a:r>
            <a:endParaRPr lang="en-US" sz="3200" kern="0" dirty="0">
              <a:solidFill>
                <a:schemeClr val="tx2"/>
              </a:solidFill>
              <a:latin typeface="+mn-lt"/>
              <a:ea typeface="ＭＳ Ｐゴシック" charset="0"/>
              <a:cs typeface="Raavi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577</Words>
  <Application>Microsoft Office PowerPoint</Application>
  <PresentationFormat>On-screen Show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 </vt:lpstr>
      <vt:lpstr>Package of UNEP services for monitoring, reporting and data sharing</vt:lpstr>
      <vt:lpstr>Country data and knowledge</vt:lpstr>
      <vt:lpstr>Regional data and knowledge</vt:lpstr>
      <vt:lpstr>Global data and knowledge</vt:lpstr>
      <vt:lpstr>Web intelligence</vt:lpstr>
      <vt:lpstr>Mapping</vt:lpstr>
      <vt:lpstr>Charting Indicators</vt:lpstr>
      <vt:lpstr>Package of UNEP services for monitoring, reporting and data sharing</vt:lpstr>
      <vt:lpstr>PowerPoint Presentation</vt:lpstr>
      <vt:lpstr>Environmental dimension of SDGs</vt:lpstr>
      <vt:lpstr>Example: Tier 1 indicators for which UNEP is expected to be responsible for  providing data flows</vt:lpstr>
      <vt:lpstr>How MEAs contribute to SDGs</vt:lpstr>
      <vt:lpstr>PowerPoint Presentation</vt:lpstr>
      <vt:lpstr>Package of UNEP services for monitoring, reporting and data sharing</vt:lpstr>
      <vt:lpstr>Integration:  UNEP Live, Assessments, IRIS</vt:lpstr>
      <vt:lpstr>Reporting Obligations</vt:lpstr>
      <vt:lpstr>Indicator Reporting Information System</vt:lpstr>
      <vt:lpstr>Indicator Reporting Information System</vt:lpstr>
      <vt:lpstr>Datasources</vt:lpstr>
      <vt:lpstr>Indicator Workbooks</vt:lpstr>
      <vt:lpstr>Indicator Instances - Charts</vt:lpstr>
      <vt:lpstr>Indicator Instances - Maps</vt:lpstr>
      <vt:lpstr>Narratives</vt:lpstr>
      <vt:lpstr> </vt:lpstr>
      <vt:lpstr>Dashboard</vt:lpstr>
      <vt:lpstr>UNEP Live – uneplive.unep.org   Contact us at: uneplive@unep.org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Neeyati Patel</dc:creator>
  <cp:lastModifiedBy>Josephine Mule</cp:lastModifiedBy>
  <cp:revision>3</cp:revision>
  <dcterms:created xsi:type="dcterms:W3CDTF">2016-06-23T12:24:58Z</dcterms:created>
  <dcterms:modified xsi:type="dcterms:W3CDTF">2016-10-04T05:30:40Z</dcterms:modified>
</cp:coreProperties>
</file>