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320" r:id="rId4"/>
    <p:sldId id="321" r:id="rId5"/>
    <p:sldId id="29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22" r:id="rId17"/>
    <p:sldId id="329" r:id="rId18"/>
    <p:sldId id="323" r:id="rId19"/>
    <p:sldId id="324" r:id="rId20"/>
    <p:sldId id="325" r:id="rId21"/>
    <p:sldId id="326" r:id="rId22"/>
    <p:sldId id="327" r:id="rId23"/>
    <p:sldId id="328" r:id="rId24"/>
    <p:sldId id="315" r:id="rId25"/>
    <p:sldId id="293" r:id="rId26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C534-FB17-4D26-A7AE-6FECB1587D2B}" type="datetimeFigureOut">
              <a:rPr lang="da-DK" smtClean="0"/>
              <a:t>31-10-2017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4D907-BA12-4EBE-89C5-7ED7FF78FEC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580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4D907-BA12-4EBE-89C5-7ED7FF78FEC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943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03182-7012-4C0C-9607-934E901587B4}" type="slidenum">
              <a:rPr lang="en-GB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677863"/>
            <a:ext cx="6340475" cy="4756150"/>
          </a:xfrm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3" y="5809090"/>
            <a:ext cx="5762307" cy="268335"/>
          </a:xfrm>
          <a:noFill/>
          <a:ln/>
        </p:spPr>
        <p:txBody>
          <a:bodyPr/>
          <a:lstStyle/>
          <a:p>
            <a:pPr eaLnBrk="1" hangingPunct="1"/>
            <a:endParaRPr lang="da-DK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2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4D907-BA12-4EBE-89C5-7ED7FF78FEC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03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4D907-BA12-4EBE-89C5-7ED7FF78FECC}" type="slidenum">
              <a:rPr lang="da-DK" smtClean="0">
                <a:solidFill>
                  <a:prstClr val="black"/>
                </a:solidFill>
              </a:rPr>
              <a:pPr/>
              <a:t>3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2015, global CO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emissions stagnated for the first time and showed signs of a weak decline. Prior to 2015, global CO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emissions increased by roughly 1.3 percent/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yearfor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period 2012 to 2014, which was significantly slower than that of the 12 preceding years, where the average increase was 2.9 percent / year (2000-2011), but higher than the average growth rate of around 1 percent/year during the 1990s. These findings are in line with other studies on trends in global energy-related CO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emissions.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summary, global greenhouse gas emissions continue to grow, and while the indications are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encourging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the growth rate of global CO</a:t>
            </a:r>
            <a:r>
              <a:rPr lang="en-GB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emissions from fossil fuels and cement production is slowing, it is still too early to say whether this is likely to be permanent.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E7C5-DC45-4597-9757-29A0096C01D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74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Collectively, G20 countries are on a likely track to meet </a:t>
            </a:r>
            <a:r>
              <a:rPr lang="en-US" dirty="0"/>
              <a:t>the minimum level of the Cancun pledges, but these pledges do not deliver the necessary early emission reductions.</a:t>
            </a:r>
          </a:p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action is important,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major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emitting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G20 members, as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account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quarters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emissions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 G20 members at COP 16 in Cancun formalised the emission reduction pledges they had put forward as a follow up to the Copenhagen Accord.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Cancun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UNEP Gap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assessed the progress countries are making towards delivering on these pledges.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findings are given here: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China, India and the EU are on track to meet the 2020 pledges; </a:t>
            </a:r>
            <a:r>
              <a:rPr lang="en-US" dirty="0"/>
              <a:t>Brazil, Japan, and Russia are also are on track according to most estimates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Canada, Mexico, South Korea and the United States are likely to require further action and/or purchased offsets in order to meet their 2020 pledges</a:t>
            </a:r>
            <a:r>
              <a:rPr lang="en-GB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South Africa, Indonesia </a:t>
            </a:r>
            <a:r>
              <a:rPr lang="en-US" dirty="0"/>
              <a:t>information is insufficient to assess Cancun pledge alignment.  For Australia </a:t>
            </a:r>
            <a:r>
              <a:rPr lang="en-GB" dirty="0"/>
              <a:t>no conclusion is drawn regarding pledge attainment, due to disagreement on the budget and the target approach are used.</a:t>
            </a:r>
            <a:r>
              <a:rPr lang="en-US" dirty="0"/>
              <a:t> </a:t>
            </a:r>
            <a:endParaRPr lang="en-GB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On Australia, they are quite transparent and the information is sufficient; the problem as I understand it is that there is disagreement about whether the budget approach versus the target year approach should be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E7C5-DC45-4597-9757-29A0096C01D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555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of the assessment are presented for all the individual G20 members including the EU group in figure with the data sourced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en-US" altLang="en-US" sz="1200" dirty="0">
                <a:latin typeface="+mn-lt"/>
              </a:rPr>
              <a:t>the ten model groups and </a:t>
            </a:r>
            <a:r>
              <a:rPr lang="en-US" sz="1200" dirty="0">
                <a:latin typeface="+mn-lt"/>
              </a:rPr>
              <a:t>official &amp; independent country-specific sources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oting that data are not available for all countries.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E7C5-DC45-4597-9757-29A0096C01D4}" type="slidenum">
              <a:rPr lang="da-DK" smtClean="0">
                <a:solidFill>
                  <a:prstClr val="black"/>
                </a:solidFill>
              </a:rPr>
              <a:pPr/>
              <a:t>6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2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Collectively, G20 countries are on a likely track to meet </a:t>
            </a:r>
            <a:r>
              <a:rPr lang="en-US" dirty="0"/>
              <a:t>the minimum level of the Cancun pledges, but these pledges do not deliver the necessary early emission reductions.</a:t>
            </a:r>
          </a:p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action is important,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major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emitting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G20 members, as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account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quarters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emissions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the G20 members at COP 16 in Cancun formalised the emission reduction pledges they had put forward as a follow up to the Copenhagen Accord.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Cancun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UNEP Gap </a:t>
            </a:r>
            <a:r>
              <a:rPr lang="nl-NL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assessed the progress countries are making towards delivering on these pledges.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findings are given here: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China, India and the EU are on track to meet the 2020 pledges; </a:t>
            </a:r>
            <a:r>
              <a:rPr lang="en-US" dirty="0"/>
              <a:t>Brazil, Japan, and Russia are also are on track according to most estimates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Canada, Mexico, South Korea and the United States are likely to require further action and/or purchased offsets in order to meet their 2020 pledges</a:t>
            </a:r>
            <a:r>
              <a:rPr lang="en-GB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South Africa, Indonesia </a:t>
            </a:r>
            <a:r>
              <a:rPr lang="en-US" dirty="0"/>
              <a:t>information is insufficient to assess Cancun pledge alignment.  For Australia </a:t>
            </a:r>
            <a:r>
              <a:rPr lang="en-GB" dirty="0"/>
              <a:t>no conclusion is drawn regarding pledge attainment, due to disagreement on the budget and the target approach are used.</a:t>
            </a:r>
            <a:r>
              <a:rPr lang="en-US" dirty="0"/>
              <a:t> </a:t>
            </a:r>
            <a:endParaRPr lang="en-GB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On Australia, they are quite transparent and the information is sufficient; the problem as I understand it is that there is disagreement about whether the budget approach versus the target year approach should be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7E7C5-DC45-4597-9757-29A0096C01D4}" type="slidenum">
              <a:rPr lang="da-DK" smtClean="0">
                <a:solidFill>
                  <a:prstClr val="black"/>
                </a:solidFill>
              </a:rPr>
              <a:pPr/>
              <a:t>7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5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ea typeface="Calibri"/>
                <a:cs typeface="Times New Roman"/>
              </a:rPr>
              <a:t>UN Environment will in 2018 undertake a new specific assessment to shed more light on the impacts of implementing the Kigali Amendment.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4D907-BA12-4EBE-89C5-7ED7FF78FECC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93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4D907-BA12-4EBE-89C5-7ED7FF78FECC}" type="slidenum">
              <a:rPr lang="da-DK" smtClean="0">
                <a:solidFill>
                  <a:prstClr val="black"/>
                </a:solidFill>
              </a:rPr>
              <a:pPr/>
              <a:t>24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8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403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031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3949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75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018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157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367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367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394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38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312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47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1633D-0F9B-4624-8309-A274E6702A0B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603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hyperlink" Target="http://unfccc.int/meetings/bonn_nov_2017/meeting/10084.php" TargetMode="External"/><Relationship Id="rId3" Type="http://schemas.openxmlformats.org/officeDocument/2006/relationships/hyperlink" Target="http://www.google.dk/url?sa=i&amp;rct=j&amp;q=&amp;esrc=s&amp;source=images&amp;cd=&amp;cad=rja&amp;uact=8&amp;ved=0ahUKEwjomMe4moXQAhWHEiwKHQPUB6kQjRwIBw&amp;url=http://www.cop21.gouv.fr/en/the-cop22-logo-unveiled/&amp;psig=AFQjCNHTaCF1XFjTdk-iUF3lqKzo36u6eA&amp;ust=1478008923279308" TargetMode="External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115616" y="1171864"/>
            <a:ext cx="6919959" cy="52322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400" b="1" dirty="0"/>
              <a:t>The Emissions Gap Report </a:t>
            </a:r>
            <a:r>
              <a:rPr lang="en-ZA" sz="3400" b="1" dirty="0" smtClean="0"/>
              <a:t>2017</a:t>
            </a:r>
            <a:endParaRPr lang="en-ZA" sz="3400" b="1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971600" y="929162"/>
            <a:ext cx="720080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1905000"/>
            <a:ext cx="6324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Calibri"/>
                <a:ea typeface="Calibri"/>
                <a:cs typeface="Times New Roman"/>
              </a:rPr>
              <a:t>What is the </a:t>
            </a:r>
            <a:r>
              <a:rPr lang="en-GB" b="1" dirty="0">
                <a:latin typeface="Calibri"/>
                <a:ea typeface="Calibri"/>
                <a:cs typeface="Times New Roman"/>
              </a:rPr>
              <a:t>2030 emissions </a:t>
            </a:r>
            <a:r>
              <a:rPr lang="en-GB" b="1" dirty="0" smtClean="0">
                <a:latin typeface="Calibri"/>
                <a:ea typeface="Calibri"/>
                <a:cs typeface="Times New Roman"/>
              </a:rPr>
              <a:t>gap?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More ambitious NDCs are needed already by 2020 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to be able to close the gap</a:t>
            </a:r>
            <a:endParaRPr lang="en-GB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/>
            <a:endParaRPr lang="en-GB" dirty="0">
              <a:latin typeface="Calibri"/>
              <a:ea typeface="Calibri"/>
              <a:cs typeface="Times New Roman"/>
            </a:endParaRPr>
          </a:p>
          <a:p>
            <a:endParaRPr lang="en-GB" dirty="0">
              <a:latin typeface="Calibri"/>
              <a:ea typeface="Calibri"/>
              <a:cs typeface="Times New Roman"/>
            </a:endParaRPr>
          </a:p>
          <a:p>
            <a:endParaRPr lang="en-GB" dirty="0">
              <a:latin typeface="Calibri"/>
              <a:ea typeface="Calibri"/>
              <a:cs typeface="Times New Roman"/>
            </a:endParaRPr>
          </a:p>
          <a:p>
            <a:endParaRPr lang="da-DK" dirty="0"/>
          </a:p>
        </p:txBody>
      </p:sp>
      <p:sp>
        <p:nvSpPr>
          <p:cNvPr id="8" name="McK Da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35696" y="3284984"/>
            <a:ext cx="503608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600" dirty="0" smtClean="0">
                <a:solidFill>
                  <a:srgbClr val="000000"/>
                </a:solidFill>
              </a:rPr>
              <a:t>Geneva  ♦   31 October, 2017</a:t>
            </a:r>
            <a:endParaRPr lang="en-ZA" sz="16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1600" dirty="0">
              <a:solidFill>
                <a:srgbClr val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74711"/>
            <a:ext cx="3240360" cy="204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4001" cy="52552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41417" y="2101801"/>
            <a:ext cx="2232248" cy="701798"/>
          </a:xfrm>
          <a:prstGeom prst="rect">
            <a:avLst/>
          </a:prstGeom>
          <a:ln>
            <a:solidFill>
              <a:srgbClr val="F5D7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prstClr val="black"/>
                </a:solidFill>
              </a:rPr>
              <a:t>Current</a:t>
            </a:r>
            <a:r>
              <a:rPr lang="da-DK" sz="1400" b="1" dirty="0" smtClean="0">
                <a:solidFill>
                  <a:prstClr val="black"/>
                </a:solidFill>
              </a:rPr>
              <a:t> policy </a:t>
            </a:r>
            <a:r>
              <a:rPr lang="da-DK" sz="1400" b="1" dirty="0" err="1" smtClean="0">
                <a:solidFill>
                  <a:prstClr val="black"/>
                </a:solidFill>
              </a:rPr>
              <a:t>trajectory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59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58-61)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41417" y="5085184"/>
            <a:ext cx="2254919" cy="64807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1.5°C </a:t>
            </a:r>
            <a:r>
              <a:rPr lang="da-DK" sz="1400" b="1" dirty="0" err="1">
                <a:solidFill>
                  <a:prstClr val="black"/>
                </a:solidFill>
              </a:rPr>
              <a:t>pathways</a:t>
            </a:r>
            <a:endParaRPr lang="da-DK" sz="1400" b="1" dirty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36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32-38)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41417" y="1340768"/>
            <a:ext cx="2232248" cy="696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65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60-70)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41417" y="4356790"/>
            <a:ext cx="2254919" cy="6754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2°C </a:t>
            </a:r>
            <a:r>
              <a:rPr lang="da-DK" sz="1400" b="1" dirty="0" err="1" smtClean="0">
                <a:solidFill>
                  <a:prstClr val="black"/>
                </a:solidFill>
              </a:rPr>
              <a:t>pathways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42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31-44)</a:t>
            </a:r>
            <a:endParaRPr lang="da-DK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4000" cy="52552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41417" y="2101801"/>
            <a:ext cx="2232248" cy="701798"/>
          </a:xfrm>
          <a:prstGeom prst="rect">
            <a:avLst/>
          </a:prstGeom>
          <a:ln>
            <a:solidFill>
              <a:srgbClr val="F5D7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prstClr val="black"/>
                </a:solidFill>
              </a:rPr>
              <a:t>Current</a:t>
            </a:r>
            <a:r>
              <a:rPr lang="da-DK" sz="1400" b="1" dirty="0" smtClean="0">
                <a:solidFill>
                  <a:prstClr val="black"/>
                </a:solidFill>
              </a:rPr>
              <a:t> policy </a:t>
            </a:r>
            <a:r>
              <a:rPr lang="da-DK" sz="1400" b="1" dirty="0" err="1" smtClean="0">
                <a:solidFill>
                  <a:prstClr val="black"/>
                </a:solidFill>
              </a:rPr>
              <a:t>trajectory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60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58-62)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41417" y="5085184"/>
            <a:ext cx="2254919" cy="64807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1.5°C </a:t>
            </a:r>
            <a:r>
              <a:rPr lang="da-DK" sz="1400" b="1" dirty="0" err="1">
                <a:solidFill>
                  <a:prstClr val="black"/>
                </a:solidFill>
              </a:rPr>
              <a:t>pathways</a:t>
            </a:r>
            <a:endParaRPr lang="da-DK" sz="1400" b="1" dirty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39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38-40)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41417" y="1340768"/>
            <a:ext cx="2232248" cy="696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65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60-70)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41417" y="4356790"/>
            <a:ext cx="2254919" cy="6754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2°C </a:t>
            </a:r>
            <a:r>
              <a:rPr lang="da-DK" sz="1400" b="1" dirty="0" err="1" smtClean="0">
                <a:solidFill>
                  <a:prstClr val="black"/>
                </a:solidFill>
              </a:rPr>
              <a:t>pathways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42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31-44)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341417" y="2101801"/>
            <a:ext cx="2232248" cy="701798"/>
          </a:xfrm>
          <a:prstGeom prst="rect">
            <a:avLst/>
          </a:prstGeom>
          <a:ln>
            <a:solidFill>
              <a:srgbClr val="F5D7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prstClr val="black"/>
                </a:solidFill>
              </a:rPr>
              <a:t>Current</a:t>
            </a:r>
            <a:r>
              <a:rPr lang="da-DK" sz="1400" b="1" dirty="0" smtClean="0">
                <a:solidFill>
                  <a:prstClr val="black"/>
                </a:solidFill>
              </a:rPr>
              <a:t> policy </a:t>
            </a:r>
            <a:r>
              <a:rPr lang="da-DK" sz="1400" b="1" dirty="0" err="1" smtClean="0">
                <a:solidFill>
                  <a:prstClr val="black"/>
                </a:solidFill>
              </a:rPr>
              <a:t>trajectory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59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58-61)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41417" y="5085184"/>
            <a:ext cx="2254919" cy="64807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1.5°C </a:t>
            </a:r>
            <a:r>
              <a:rPr lang="da-DK" sz="1400" b="1" dirty="0" err="1">
                <a:solidFill>
                  <a:prstClr val="black"/>
                </a:solidFill>
              </a:rPr>
              <a:t>pathways</a:t>
            </a:r>
            <a:endParaRPr lang="da-DK" sz="1400" b="1" dirty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36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32-38)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41417" y="1340768"/>
            <a:ext cx="2232248" cy="696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65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60-70)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41417" y="4356790"/>
            <a:ext cx="2254919" cy="6754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2°C </a:t>
            </a:r>
            <a:r>
              <a:rPr lang="da-DK" sz="1400" b="1" dirty="0" err="1" smtClean="0">
                <a:solidFill>
                  <a:prstClr val="black"/>
                </a:solidFill>
              </a:rPr>
              <a:t>pathways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42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31-44)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41418" y="2852936"/>
            <a:ext cx="2232248" cy="7048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prstClr val="black"/>
                </a:solidFill>
              </a:rPr>
              <a:t>Unconditional</a:t>
            </a:r>
            <a:r>
              <a:rPr lang="da-DK" sz="1400" b="1" dirty="0" smtClean="0">
                <a:solidFill>
                  <a:prstClr val="black"/>
                </a:solidFill>
              </a:rPr>
              <a:t> NDC case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55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52-56)</a:t>
            </a:r>
            <a:endParaRPr lang="da-DK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3999" cy="52552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41418" y="2852936"/>
            <a:ext cx="2232248" cy="7048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prstClr val="black"/>
                </a:solidFill>
              </a:rPr>
              <a:t>Unconditional</a:t>
            </a:r>
            <a:r>
              <a:rPr lang="da-DK" sz="1400" b="1" dirty="0" smtClean="0">
                <a:solidFill>
                  <a:prstClr val="black"/>
                </a:solidFill>
              </a:rPr>
              <a:t> NDC case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55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52-56)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41417" y="2101801"/>
            <a:ext cx="2232248" cy="701798"/>
          </a:xfrm>
          <a:prstGeom prst="rect">
            <a:avLst/>
          </a:prstGeom>
          <a:ln>
            <a:solidFill>
              <a:srgbClr val="F5D76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prstClr val="black"/>
                </a:solidFill>
              </a:rPr>
              <a:t>Current</a:t>
            </a:r>
            <a:r>
              <a:rPr lang="da-DK" sz="1400" b="1" dirty="0" smtClean="0">
                <a:solidFill>
                  <a:prstClr val="black"/>
                </a:solidFill>
              </a:rPr>
              <a:t> policy </a:t>
            </a:r>
            <a:r>
              <a:rPr lang="da-DK" sz="1400" b="1" dirty="0" err="1" smtClean="0">
                <a:solidFill>
                  <a:prstClr val="black"/>
                </a:solidFill>
              </a:rPr>
              <a:t>trajectory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59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58-61)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41417" y="5085184"/>
            <a:ext cx="2254919" cy="64807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1.5°C </a:t>
            </a:r>
            <a:r>
              <a:rPr lang="da-DK" sz="1400" b="1" dirty="0" err="1">
                <a:solidFill>
                  <a:prstClr val="black"/>
                </a:solidFill>
              </a:rPr>
              <a:t>pathways</a:t>
            </a:r>
            <a:endParaRPr lang="da-DK" sz="1400" b="1" dirty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36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32-38)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41417" y="1340768"/>
            <a:ext cx="2232248" cy="696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65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60-70)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41417" y="4356790"/>
            <a:ext cx="2254919" cy="6754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2°C </a:t>
            </a:r>
            <a:r>
              <a:rPr lang="da-DK" sz="1400" b="1" dirty="0" err="1" smtClean="0">
                <a:solidFill>
                  <a:prstClr val="black"/>
                </a:solidFill>
              </a:rPr>
              <a:t>pathways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42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31-44)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7040" y="3643243"/>
            <a:ext cx="2243672" cy="6480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err="1" smtClean="0">
                <a:solidFill>
                  <a:prstClr val="black"/>
                </a:solidFill>
              </a:rPr>
              <a:t>Conditional</a:t>
            </a:r>
            <a:r>
              <a:rPr lang="da-DK" sz="1400" b="1" dirty="0" smtClean="0">
                <a:solidFill>
                  <a:prstClr val="black"/>
                </a:solidFill>
              </a:rPr>
              <a:t> NDC case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53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50-54)</a:t>
            </a:r>
            <a:endParaRPr lang="da-DK" sz="1400"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6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3999" cy="52552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20272" y="1340768"/>
            <a:ext cx="1872208" cy="744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err="1" smtClean="0">
                <a:solidFill>
                  <a:prstClr val="black"/>
                </a:solidFill>
              </a:rPr>
              <a:t>Unconditional</a:t>
            </a:r>
            <a:r>
              <a:rPr lang="da-DK" sz="1600" b="1" dirty="0" smtClean="0">
                <a:solidFill>
                  <a:prstClr val="black"/>
                </a:solidFill>
              </a:rPr>
              <a:t> NDC </a:t>
            </a:r>
            <a:r>
              <a:rPr lang="da-DK" sz="1600" b="1" dirty="0">
                <a:solidFill>
                  <a:prstClr val="black"/>
                </a:solidFill>
              </a:rPr>
              <a:t>case </a:t>
            </a:r>
            <a:r>
              <a:rPr lang="da-DK" sz="1600" dirty="0" smtClean="0">
                <a:solidFill>
                  <a:prstClr val="black"/>
                </a:solidFill>
              </a:rPr>
              <a:t>(</a:t>
            </a:r>
            <a:r>
              <a:rPr lang="da-DK" sz="1600" i="1" dirty="0" smtClean="0">
                <a:solidFill>
                  <a:prstClr val="black"/>
                </a:solidFill>
              </a:rPr>
              <a:t>for</a:t>
            </a:r>
            <a:r>
              <a:rPr lang="da-DK" sz="1600" dirty="0" smtClean="0">
                <a:solidFill>
                  <a:prstClr val="black"/>
                </a:solidFill>
              </a:rPr>
              <a:t> </a:t>
            </a:r>
            <a:r>
              <a:rPr lang="da-DK" sz="1600" i="1" dirty="0" smtClean="0">
                <a:solidFill>
                  <a:prstClr val="black"/>
                </a:solidFill>
              </a:rPr>
              <a:t>2</a:t>
            </a:r>
            <a:r>
              <a:rPr lang="en-GB" sz="1600" i="1" dirty="0" smtClean="0">
                <a:solidFill>
                  <a:prstClr val="black"/>
                </a:solidFill>
              </a:rPr>
              <a:t>˚C</a:t>
            </a:r>
            <a:r>
              <a:rPr lang="en-GB" sz="1600" dirty="0" smtClean="0">
                <a:solidFill>
                  <a:prstClr val="black"/>
                </a:solidFill>
              </a:rPr>
              <a:t>)</a:t>
            </a:r>
            <a:endParaRPr lang="da-DK" sz="1600" dirty="0" smtClean="0">
              <a:solidFill>
                <a:prstClr val="black"/>
              </a:solidFill>
            </a:endParaRPr>
          </a:p>
          <a:p>
            <a:r>
              <a:rPr lang="da-DK" sz="1600" dirty="0" smtClean="0">
                <a:solidFill>
                  <a:prstClr val="black"/>
                </a:solidFill>
              </a:rPr>
              <a:t>Gap= 13.5 </a:t>
            </a:r>
            <a:r>
              <a:rPr lang="en-US" sz="1600" dirty="0" smtClean="0">
                <a:solidFill>
                  <a:prstClr val="black"/>
                </a:solidFill>
              </a:rPr>
              <a:t>GtCO</a:t>
            </a:r>
            <a:r>
              <a:rPr lang="en-US" sz="1600" baseline="-250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e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0272" y="2180404"/>
            <a:ext cx="1872208" cy="7445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err="1" smtClean="0">
                <a:solidFill>
                  <a:prstClr val="black"/>
                </a:solidFill>
              </a:rPr>
              <a:t>Conditional</a:t>
            </a:r>
            <a:r>
              <a:rPr lang="da-DK" sz="1600" b="1" dirty="0" smtClean="0">
                <a:solidFill>
                  <a:prstClr val="black"/>
                </a:solidFill>
              </a:rPr>
              <a:t> NDC </a:t>
            </a:r>
            <a:r>
              <a:rPr lang="da-DK" sz="1600" b="1" dirty="0">
                <a:solidFill>
                  <a:prstClr val="black"/>
                </a:solidFill>
              </a:rPr>
              <a:t>case </a:t>
            </a:r>
            <a:r>
              <a:rPr lang="da-DK" sz="1600" dirty="0" smtClean="0">
                <a:solidFill>
                  <a:prstClr val="black"/>
                </a:solidFill>
              </a:rPr>
              <a:t>(</a:t>
            </a:r>
            <a:r>
              <a:rPr lang="da-DK" sz="1600" i="1" dirty="0">
                <a:solidFill>
                  <a:prstClr val="black"/>
                </a:solidFill>
              </a:rPr>
              <a:t>for </a:t>
            </a:r>
            <a:r>
              <a:rPr lang="da-DK" sz="1600" i="1" dirty="0" smtClean="0">
                <a:solidFill>
                  <a:prstClr val="black"/>
                </a:solidFill>
              </a:rPr>
              <a:t>2</a:t>
            </a:r>
            <a:r>
              <a:rPr lang="en-GB" sz="1600" i="1" dirty="0">
                <a:solidFill>
                  <a:prstClr val="black"/>
                </a:solidFill>
              </a:rPr>
              <a:t>˚C</a:t>
            </a:r>
            <a:r>
              <a:rPr lang="en-GB" sz="1600" dirty="0" smtClean="0">
                <a:solidFill>
                  <a:prstClr val="black"/>
                </a:solidFill>
              </a:rPr>
              <a:t>)</a:t>
            </a:r>
            <a:endParaRPr lang="da-DK" sz="1600" dirty="0" smtClean="0">
              <a:solidFill>
                <a:prstClr val="black"/>
              </a:solidFill>
            </a:endParaRPr>
          </a:p>
          <a:p>
            <a:r>
              <a:rPr lang="da-DK" sz="1600" dirty="0" smtClean="0">
                <a:solidFill>
                  <a:prstClr val="black"/>
                </a:solidFill>
              </a:rPr>
              <a:t>Gap= 11 </a:t>
            </a:r>
            <a:r>
              <a:rPr lang="en-US" sz="1600" dirty="0" smtClean="0">
                <a:solidFill>
                  <a:prstClr val="black"/>
                </a:solidFill>
              </a:rPr>
              <a:t>GtCO</a:t>
            </a:r>
            <a:r>
              <a:rPr lang="en-US" sz="1600" baseline="-250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e</a:t>
            </a:r>
            <a:endParaRPr lang="da-DK" sz="1600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2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4106"/>
            <a:ext cx="9143997" cy="52552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20272" y="1340768"/>
            <a:ext cx="1872208" cy="744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err="1" smtClean="0">
                <a:solidFill>
                  <a:prstClr val="black"/>
                </a:solidFill>
              </a:rPr>
              <a:t>Unconditional</a:t>
            </a:r>
            <a:r>
              <a:rPr lang="da-DK" sz="1600" b="1" dirty="0" smtClean="0">
                <a:solidFill>
                  <a:prstClr val="black"/>
                </a:solidFill>
              </a:rPr>
              <a:t> NDC </a:t>
            </a:r>
            <a:r>
              <a:rPr lang="da-DK" sz="1600" b="1" dirty="0">
                <a:solidFill>
                  <a:prstClr val="black"/>
                </a:solidFill>
              </a:rPr>
              <a:t>case </a:t>
            </a:r>
            <a:r>
              <a:rPr lang="da-DK" sz="1600" dirty="0" smtClean="0">
                <a:solidFill>
                  <a:prstClr val="black"/>
                </a:solidFill>
              </a:rPr>
              <a:t>(</a:t>
            </a:r>
            <a:r>
              <a:rPr lang="da-DK" sz="1600" i="1" dirty="0" smtClean="0">
                <a:solidFill>
                  <a:prstClr val="black"/>
                </a:solidFill>
              </a:rPr>
              <a:t>for</a:t>
            </a:r>
            <a:r>
              <a:rPr lang="da-DK" sz="1600" dirty="0" smtClean="0">
                <a:solidFill>
                  <a:prstClr val="black"/>
                </a:solidFill>
              </a:rPr>
              <a:t> </a:t>
            </a:r>
            <a:r>
              <a:rPr lang="da-DK" sz="1600" i="1" dirty="0" smtClean="0">
                <a:solidFill>
                  <a:prstClr val="black"/>
                </a:solidFill>
              </a:rPr>
              <a:t>2</a:t>
            </a:r>
            <a:r>
              <a:rPr lang="en-GB" sz="1600" i="1" dirty="0" smtClean="0">
                <a:solidFill>
                  <a:prstClr val="black"/>
                </a:solidFill>
              </a:rPr>
              <a:t>˚C</a:t>
            </a:r>
            <a:r>
              <a:rPr lang="en-GB" sz="1600" dirty="0" smtClean="0">
                <a:solidFill>
                  <a:prstClr val="black"/>
                </a:solidFill>
              </a:rPr>
              <a:t>)</a:t>
            </a:r>
            <a:endParaRPr lang="da-DK" sz="1600" dirty="0" smtClean="0">
              <a:solidFill>
                <a:prstClr val="black"/>
              </a:solidFill>
            </a:endParaRPr>
          </a:p>
          <a:p>
            <a:r>
              <a:rPr lang="da-DK" sz="1600" dirty="0" smtClean="0">
                <a:solidFill>
                  <a:prstClr val="black"/>
                </a:solidFill>
              </a:rPr>
              <a:t>Gap= 13.5 </a:t>
            </a:r>
            <a:r>
              <a:rPr lang="en-US" sz="1600" dirty="0" smtClean="0">
                <a:solidFill>
                  <a:prstClr val="black"/>
                </a:solidFill>
              </a:rPr>
              <a:t>GtCO</a:t>
            </a:r>
            <a:r>
              <a:rPr lang="en-US" sz="1600" baseline="-250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e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0272" y="2180404"/>
            <a:ext cx="1872208" cy="7445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err="1" smtClean="0">
                <a:solidFill>
                  <a:prstClr val="black"/>
                </a:solidFill>
              </a:rPr>
              <a:t>Conditional</a:t>
            </a:r>
            <a:r>
              <a:rPr lang="da-DK" sz="1600" b="1" dirty="0" smtClean="0">
                <a:solidFill>
                  <a:prstClr val="black"/>
                </a:solidFill>
              </a:rPr>
              <a:t> NDC </a:t>
            </a:r>
            <a:r>
              <a:rPr lang="da-DK" sz="1600" b="1" dirty="0">
                <a:solidFill>
                  <a:prstClr val="black"/>
                </a:solidFill>
              </a:rPr>
              <a:t>case </a:t>
            </a:r>
            <a:r>
              <a:rPr lang="da-DK" sz="1600" dirty="0" smtClean="0">
                <a:solidFill>
                  <a:prstClr val="black"/>
                </a:solidFill>
              </a:rPr>
              <a:t>(</a:t>
            </a:r>
            <a:r>
              <a:rPr lang="da-DK" sz="1600" i="1" dirty="0">
                <a:solidFill>
                  <a:prstClr val="black"/>
                </a:solidFill>
              </a:rPr>
              <a:t>for </a:t>
            </a:r>
            <a:r>
              <a:rPr lang="da-DK" sz="1600" i="1" dirty="0" smtClean="0">
                <a:solidFill>
                  <a:prstClr val="black"/>
                </a:solidFill>
              </a:rPr>
              <a:t>2</a:t>
            </a:r>
            <a:r>
              <a:rPr lang="en-GB" sz="1600" i="1" dirty="0">
                <a:solidFill>
                  <a:prstClr val="black"/>
                </a:solidFill>
              </a:rPr>
              <a:t>˚C</a:t>
            </a:r>
            <a:r>
              <a:rPr lang="en-GB" sz="1600" dirty="0" smtClean="0">
                <a:solidFill>
                  <a:prstClr val="black"/>
                </a:solidFill>
              </a:rPr>
              <a:t>)</a:t>
            </a:r>
            <a:endParaRPr lang="da-DK" sz="1600" dirty="0" smtClean="0">
              <a:solidFill>
                <a:prstClr val="black"/>
              </a:solidFill>
            </a:endParaRPr>
          </a:p>
          <a:p>
            <a:r>
              <a:rPr lang="da-DK" sz="1600" dirty="0" smtClean="0">
                <a:solidFill>
                  <a:prstClr val="black"/>
                </a:solidFill>
              </a:rPr>
              <a:t>Gap= 11 </a:t>
            </a:r>
            <a:r>
              <a:rPr lang="en-US" sz="1600" dirty="0" smtClean="0">
                <a:solidFill>
                  <a:prstClr val="black"/>
                </a:solidFill>
              </a:rPr>
              <a:t>GtCO</a:t>
            </a:r>
            <a:r>
              <a:rPr lang="en-US" sz="1600" baseline="-250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e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0272" y="5252270"/>
            <a:ext cx="1872208" cy="744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err="1" smtClean="0">
                <a:solidFill>
                  <a:prstClr val="black"/>
                </a:solidFill>
              </a:rPr>
              <a:t>Unconditional</a:t>
            </a:r>
            <a:r>
              <a:rPr lang="da-DK" sz="1600" b="1" dirty="0" smtClean="0">
                <a:solidFill>
                  <a:prstClr val="black"/>
                </a:solidFill>
              </a:rPr>
              <a:t> NDC case </a:t>
            </a:r>
            <a:r>
              <a:rPr lang="da-DK" sz="1600" dirty="0" smtClean="0">
                <a:solidFill>
                  <a:prstClr val="black"/>
                </a:solidFill>
              </a:rPr>
              <a:t>(</a:t>
            </a:r>
            <a:r>
              <a:rPr lang="da-DK" sz="1600" i="1" dirty="0" smtClean="0">
                <a:solidFill>
                  <a:prstClr val="black"/>
                </a:solidFill>
              </a:rPr>
              <a:t>for 1.5</a:t>
            </a:r>
            <a:r>
              <a:rPr lang="en-GB" sz="1600" i="1" dirty="0" smtClean="0">
                <a:solidFill>
                  <a:prstClr val="black"/>
                </a:solidFill>
              </a:rPr>
              <a:t>˚C</a:t>
            </a:r>
            <a:r>
              <a:rPr lang="en-GB" sz="1600" dirty="0" smtClean="0">
                <a:solidFill>
                  <a:prstClr val="black"/>
                </a:solidFill>
              </a:rPr>
              <a:t>)</a:t>
            </a:r>
            <a:endParaRPr lang="da-DK" sz="1600" b="1" dirty="0">
              <a:solidFill>
                <a:prstClr val="black"/>
              </a:solidFill>
            </a:endParaRPr>
          </a:p>
          <a:p>
            <a:r>
              <a:rPr lang="da-DK" sz="1600" dirty="0" smtClean="0">
                <a:solidFill>
                  <a:prstClr val="black"/>
                </a:solidFill>
              </a:rPr>
              <a:t>Gap= 19 </a:t>
            </a:r>
            <a:r>
              <a:rPr lang="en-US" sz="1600" dirty="0" smtClean="0">
                <a:solidFill>
                  <a:prstClr val="black"/>
                </a:solidFill>
              </a:rPr>
              <a:t>GtCO</a:t>
            </a:r>
            <a:r>
              <a:rPr lang="en-US" sz="1600" baseline="-250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e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6068836"/>
            <a:ext cx="1872208" cy="7445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600" b="1" dirty="0" err="1" smtClean="0">
                <a:solidFill>
                  <a:prstClr val="black"/>
                </a:solidFill>
              </a:rPr>
              <a:t>Conditional</a:t>
            </a:r>
            <a:r>
              <a:rPr lang="da-DK" sz="1600" b="1" dirty="0" smtClean="0">
                <a:solidFill>
                  <a:prstClr val="black"/>
                </a:solidFill>
              </a:rPr>
              <a:t> NDC </a:t>
            </a:r>
            <a:r>
              <a:rPr lang="da-DK" sz="1600" b="1" dirty="0">
                <a:solidFill>
                  <a:prstClr val="black"/>
                </a:solidFill>
              </a:rPr>
              <a:t>case </a:t>
            </a:r>
            <a:r>
              <a:rPr lang="da-DK" sz="1600" dirty="0">
                <a:solidFill>
                  <a:prstClr val="black"/>
                </a:solidFill>
              </a:rPr>
              <a:t>(</a:t>
            </a:r>
            <a:r>
              <a:rPr lang="da-DK" sz="1600" i="1" dirty="0">
                <a:solidFill>
                  <a:prstClr val="black"/>
                </a:solidFill>
              </a:rPr>
              <a:t>for 1.5</a:t>
            </a:r>
            <a:r>
              <a:rPr lang="en-GB" sz="1600" i="1" dirty="0">
                <a:solidFill>
                  <a:prstClr val="black"/>
                </a:solidFill>
              </a:rPr>
              <a:t>˚C</a:t>
            </a:r>
            <a:r>
              <a:rPr lang="en-GB" sz="1600" dirty="0">
                <a:solidFill>
                  <a:prstClr val="black"/>
                </a:solidFill>
              </a:rPr>
              <a:t>)</a:t>
            </a:r>
            <a:endParaRPr lang="da-DK" sz="1600" b="1" dirty="0">
              <a:solidFill>
                <a:prstClr val="black"/>
              </a:solidFill>
            </a:endParaRPr>
          </a:p>
          <a:p>
            <a:r>
              <a:rPr lang="da-DK" sz="1600" dirty="0" smtClean="0">
                <a:solidFill>
                  <a:prstClr val="black"/>
                </a:solidFill>
              </a:rPr>
              <a:t>Gap= 16 </a:t>
            </a:r>
            <a:r>
              <a:rPr lang="en-US" sz="1600" dirty="0" smtClean="0">
                <a:solidFill>
                  <a:prstClr val="black"/>
                </a:solidFill>
              </a:rPr>
              <a:t>GtCO</a:t>
            </a:r>
            <a:r>
              <a:rPr lang="en-US" sz="1600" baseline="-25000" dirty="0" smtClean="0">
                <a:solidFill>
                  <a:prstClr val="black"/>
                </a:solidFill>
              </a:rPr>
              <a:t>2</a:t>
            </a:r>
            <a:r>
              <a:rPr lang="en-US" sz="1600" dirty="0" smtClean="0">
                <a:solidFill>
                  <a:prstClr val="black"/>
                </a:solidFill>
              </a:rPr>
              <a:t>e</a:t>
            </a:r>
            <a:endParaRPr lang="da-DK" sz="1600" dirty="0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6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3999" cy="52552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1148" y="1355165"/>
            <a:ext cx="345181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NDCs represent a first start to initiate the required transition, but are far from consistent with the well below </a:t>
            </a: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b="1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C 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/ 1.5</a:t>
            </a:r>
            <a:r>
              <a:rPr lang="en-GB" b="1" baseline="30000" dirty="0" smtClean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C te</a:t>
            </a:r>
            <a:r>
              <a:rPr lang="en-GB" b="1" dirty="0" smtClean="0">
                <a:solidFill>
                  <a:prstClr val="black"/>
                </a:solidFill>
              </a:rPr>
              <a:t>mperature goals</a:t>
            </a:r>
            <a:endParaRPr lang="da-DK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11148" y="2877701"/>
            <a:ext cx="3451818" cy="20634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prstClr val="black"/>
                </a:solidFill>
              </a:rPr>
              <a:t>Full </a:t>
            </a:r>
            <a:r>
              <a:rPr lang="da-DK" b="1" dirty="0" err="1" smtClean="0">
                <a:solidFill>
                  <a:prstClr val="black"/>
                </a:solidFill>
              </a:rPr>
              <a:t>implementation</a:t>
            </a:r>
            <a:r>
              <a:rPr lang="da-DK" b="1" dirty="0" smtClean="0">
                <a:solidFill>
                  <a:prstClr val="black"/>
                </a:solidFill>
              </a:rPr>
              <a:t> of </a:t>
            </a:r>
            <a:r>
              <a:rPr lang="da-DK" b="1" dirty="0" err="1" smtClean="0">
                <a:solidFill>
                  <a:prstClr val="black"/>
                </a:solidFill>
              </a:rPr>
              <a:t>unconditional</a:t>
            </a:r>
            <a:r>
              <a:rPr lang="da-DK" b="1" dirty="0" smtClean="0">
                <a:solidFill>
                  <a:prstClr val="black"/>
                </a:solidFill>
              </a:rPr>
              <a:t> </a:t>
            </a:r>
            <a:r>
              <a:rPr lang="da-DK" b="1" dirty="0" err="1" smtClean="0">
                <a:solidFill>
                  <a:prstClr val="black"/>
                </a:solidFill>
              </a:rPr>
              <a:t>NDCs</a:t>
            </a:r>
            <a:r>
              <a:rPr lang="da-DK" b="1" dirty="0" smtClean="0">
                <a:solidFill>
                  <a:prstClr val="black"/>
                </a:solidFill>
              </a:rPr>
              <a:t> is </a:t>
            </a:r>
            <a:r>
              <a:rPr lang="da-DK" b="1" dirty="0" err="1" smtClean="0">
                <a:solidFill>
                  <a:prstClr val="black"/>
                </a:solidFill>
              </a:rPr>
              <a:t>consistent</a:t>
            </a:r>
            <a:r>
              <a:rPr lang="da-DK" b="1" dirty="0" smtClean="0">
                <a:solidFill>
                  <a:prstClr val="black"/>
                </a:solidFill>
              </a:rPr>
              <a:t> with </a:t>
            </a:r>
            <a:r>
              <a:rPr lang="da-DK" b="1" dirty="0" err="1" smtClean="0">
                <a:solidFill>
                  <a:prstClr val="black"/>
                </a:solidFill>
              </a:rPr>
              <a:t>staying</a:t>
            </a:r>
            <a:r>
              <a:rPr lang="da-DK" b="1" dirty="0" smtClean="0">
                <a:solidFill>
                  <a:prstClr val="black"/>
                </a:solidFill>
              </a:rPr>
              <a:t> </a:t>
            </a:r>
            <a:r>
              <a:rPr lang="da-DK" b="1" dirty="0" err="1" smtClean="0">
                <a:solidFill>
                  <a:prstClr val="black"/>
                </a:solidFill>
              </a:rPr>
              <a:t>below</a:t>
            </a:r>
            <a:r>
              <a:rPr lang="da-DK" b="1" dirty="0" smtClean="0">
                <a:solidFill>
                  <a:prstClr val="black"/>
                </a:solidFill>
              </a:rPr>
              <a:t> a 3.2</a:t>
            </a:r>
            <a:r>
              <a:rPr lang="en-GB" b="1" baseline="30000" dirty="0" err="1" smtClean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C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 temperature increase by 2100. Additional implementation of conditional NDCs lowers this by about 0.2</a:t>
            </a:r>
            <a:r>
              <a:rPr lang="en-GB" b="1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C</a:t>
            </a:r>
            <a:endParaRPr lang="da-DK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11148" y="4974719"/>
            <a:ext cx="3451818" cy="17529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prstClr val="black"/>
                </a:solidFill>
              </a:rPr>
              <a:t>By 2030, </a:t>
            </a:r>
            <a:r>
              <a:rPr lang="da-DK" b="1" dirty="0" err="1" smtClean="0">
                <a:solidFill>
                  <a:prstClr val="black"/>
                </a:solidFill>
              </a:rPr>
              <a:t>carbon</a:t>
            </a:r>
            <a:r>
              <a:rPr lang="da-DK" b="1" dirty="0" smtClean="0">
                <a:solidFill>
                  <a:prstClr val="black"/>
                </a:solidFill>
              </a:rPr>
              <a:t> </a:t>
            </a:r>
            <a:r>
              <a:rPr lang="da-DK" b="1" dirty="0" err="1" smtClean="0">
                <a:solidFill>
                  <a:prstClr val="black"/>
                </a:solidFill>
              </a:rPr>
              <a:t>dioxide</a:t>
            </a:r>
            <a:r>
              <a:rPr lang="da-DK" b="1" dirty="0" smtClean="0">
                <a:solidFill>
                  <a:prstClr val="black"/>
                </a:solidFill>
              </a:rPr>
              <a:t> budgets for a </a:t>
            </a:r>
            <a:r>
              <a:rPr lang="da-DK" b="1" dirty="0" err="1" smtClean="0">
                <a:solidFill>
                  <a:prstClr val="black"/>
                </a:solidFill>
              </a:rPr>
              <a:t>likely</a:t>
            </a:r>
            <a:r>
              <a:rPr lang="da-DK" b="1" dirty="0" smtClean="0">
                <a:solidFill>
                  <a:prstClr val="black"/>
                </a:solidFill>
              </a:rPr>
              <a:t> chance of </a:t>
            </a:r>
            <a:r>
              <a:rPr lang="da-DK" b="1" dirty="0" err="1" smtClean="0">
                <a:solidFill>
                  <a:prstClr val="black"/>
                </a:solidFill>
              </a:rPr>
              <a:t>limiting</a:t>
            </a:r>
            <a:r>
              <a:rPr lang="da-DK" b="1" dirty="0" smtClean="0">
                <a:solidFill>
                  <a:prstClr val="black"/>
                </a:solidFill>
              </a:rPr>
              <a:t> temperature </a:t>
            </a:r>
            <a:r>
              <a:rPr lang="da-DK" b="1" dirty="0" err="1" smtClean="0">
                <a:solidFill>
                  <a:prstClr val="black"/>
                </a:solidFill>
              </a:rPr>
              <a:t>increase</a:t>
            </a:r>
            <a:r>
              <a:rPr lang="da-DK" b="1" dirty="0" smtClean="0">
                <a:solidFill>
                  <a:prstClr val="black"/>
                </a:solidFill>
              </a:rPr>
              <a:t> to </a:t>
            </a:r>
            <a:r>
              <a:rPr lang="da-DK" b="1" dirty="0" err="1" smtClean="0">
                <a:solidFill>
                  <a:prstClr val="black"/>
                </a:solidFill>
              </a:rPr>
              <a:t>below</a:t>
            </a:r>
            <a:r>
              <a:rPr lang="da-DK" b="1" dirty="0" smtClean="0">
                <a:solidFill>
                  <a:prstClr val="black"/>
                </a:solidFill>
              </a:rPr>
              <a:t> 2</a:t>
            </a:r>
            <a:r>
              <a:rPr lang="en-GB" b="1" baseline="30000" dirty="0" err="1" smtClean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C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 will be close to depleted under NDC implementation and well exceeded for the 1.5</a:t>
            </a:r>
            <a:r>
              <a:rPr lang="en-GB" b="1" baseline="30000" dirty="0" smtClean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C target</a:t>
            </a:r>
            <a:endParaRPr lang="da-DK" b="1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2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827584" y="878950"/>
            <a:ext cx="7344816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152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Sectoral emission reduction potentials in 2030</a:t>
            </a:r>
            <a:endParaRPr lang="en-GB" sz="28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27" y="2708920"/>
            <a:ext cx="6242217" cy="387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GB" sz="2000" dirty="0" smtClean="0">
                <a:ea typeface="Calibri"/>
                <a:cs typeface="Times New Roman"/>
              </a:rPr>
              <a:t>The emissions </a:t>
            </a:r>
            <a:r>
              <a:rPr lang="en-GB" sz="2000" dirty="0">
                <a:ea typeface="Calibri"/>
                <a:cs typeface="Times New Roman"/>
              </a:rPr>
              <a:t>reduction potential </a:t>
            </a:r>
            <a:r>
              <a:rPr lang="en-GB" sz="2000" dirty="0" smtClean="0">
                <a:ea typeface="Calibri"/>
                <a:cs typeface="Times New Roman"/>
              </a:rPr>
              <a:t>in </a:t>
            </a:r>
            <a:r>
              <a:rPr lang="en-GB" sz="2000" dirty="0">
                <a:ea typeface="Calibri"/>
                <a:cs typeface="Times New Roman"/>
              </a:rPr>
              <a:t>six key </a:t>
            </a:r>
            <a:r>
              <a:rPr lang="en-GB" sz="2000" dirty="0" smtClean="0">
                <a:ea typeface="Calibri"/>
                <a:cs typeface="Times New Roman"/>
              </a:rPr>
              <a:t>sectors, </a:t>
            </a:r>
            <a:r>
              <a:rPr lang="en-GB" sz="2000" dirty="0">
                <a:ea typeface="Calibri"/>
                <a:cs typeface="Times New Roman"/>
              </a:rPr>
              <a:t>at </a:t>
            </a:r>
            <a:r>
              <a:rPr lang="en-GB" sz="2000" dirty="0" smtClean="0">
                <a:ea typeface="Calibri"/>
                <a:cs typeface="Times New Roman"/>
              </a:rPr>
              <a:t>cost </a:t>
            </a:r>
            <a:r>
              <a:rPr lang="en-GB" sz="2000" dirty="0">
                <a:ea typeface="Calibri"/>
                <a:cs typeface="Times New Roman"/>
              </a:rPr>
              <a:t>&lt;</a:t>
            </a:r>
            <a:r>
              <a:rPr lang="en-GB" sz="2000" dirty="0" smtClean="0">
                <a:ea typeface="Calibri"/>
                <a:cs typeface="Times New Roman"/>
              </a:rPr>
              <a:t>US$100/tCO</a:t>
            </a:r>
            <a:r>
              <a:rPr lang="en-GB" sz="2000" baseline="-25000" dirty="0" smtClean="0">
                <a:ea typeface="Calibri"/>
                <a:cs typeface="Times New Roman"/>
              </a:rPr>
              <a:t>2</a:t>
            </a:r>
            <a:r>
              <a:rPr lang="en-GB" sz="2000" dirty="0" smtClean="0">
                <a:ea typeface="Calibri"/>
                <a:cs typeface="Times New Roman"/>
              </a:rPr>
              <a:t>e, </a:t>
            </a:r>
            <a:r>
              <a:rPr lang="en-GB" sz="2000" dirty="0">
                <a:ea typeface="Calibri"/>
                <a:cs typeface="Times New Roman"/>
              </a:rPr>
              <a:t>is sufficient </a:t>
            </a:r>
            <a:r>
              <a:rPr lang="en-GB" sz="2000" dirty="0">
                <a:ea typeface="Calibri"/>
                <a:cs typeface="Calibri"/>
              </a:rPr>
              <a:t>to close</a:t>
            </a:r>
            <a:r>
              <a:rPr lang="en-GB" sz="2000" dirty="0">
                <a:ea typeface="Calibri"/>
                <a:cs typeface="Times New Roman"/>
              </a:rPr>
              <a:t> the emissions gap in </a:t>
            </a:r>
            <a:r>
              <a:rPr lang="en-GB" sz="2000" dirty="0" smtClean="0">
                <a:ea typeface="Calibri"/>
                <a:cs typeface="Times New Roman"/>
              </a:rPr>
              <a:t>2030 - </a:t>
            </a:r>
            <a:r>
              <a:rPr lang="en-GB" sz="2000" dirty="0">
                <a:ea typeface="Calibri"/>
                <a:cs typeface="Times New Roman"/>
              </a:rPr>
              <a:t>if implemented immediately and at </a:t>
            </a:r>
            <a:r>
              <a:rPr lang="en-GB" sz="2000" dirty="0" smtClean="0">
                <a:ea typeface="Calibri"/>
                <a:cs typeface="Times New Roman"/>
              </a:rPr>
              <a:t>scale </a:t>
            </a:r>
          </a:p>
          <a:p>
            <a:r>
              <a:rPr lang="en-GB" sz="2000" dirty="0">
                <a:ea typeface="Calibri"/>
                <a:cs typeface="Times New Roman"/>
              </a:rPr>
              <a:t>Such action would provide benefits for other important environmental, social and economic </a:t>
            </a:r>
            <a:r>
              <a:rPr lang="en-GB" sz="2000" dirty="0" smtClean="0">
                <a:ea typeface="Calibri"/>
                <a:cs typeface="Times New Roman"/>
              </a:rPr>
              <a:t>goals</a:t>
            </a:r>
            <a:endParaRPr lang="en-GB" sz="2000" dirty="0">
              <a:ea typeface="Calibri"/>
              <a:cs typeface="Times New Roman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97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15695"/>
            <a:ext cx="7704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More than </a:t>
            </a:r>
            <a:r>
              <a:rPr lang="en-GB" sz="2200" dirty="0" smtClean="0"/>
              <a:t>12,000 </a:t>
            </a:r>
            <a:r>
              <a:rPr lang="en-GB" sz="2200" dirty="0"/>
              <a:t>climate commitments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Credibility and transparency varies between initiatives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Enhanced monitoring and reporting </a:t>
            </a:r>
            <a:r>
              <a:rPr lang="en-GB" sz="2200" dirty="0" smtClean="0"/>
              <a:t>essential </a:t>
            </a:r>
            <a:r>
              <a:rPr lang="en-GB" sz="2200" dirty="0"/>
              <a:t>to </a:t>
            </a:r>
            <a:r>
              <a:rPr lang="en-GB" sz="2200" dirty="0" smtClean="0"/>
              <a:t>make </a:t>
            </a:r>
            <a:r>
              <a:rPr lang="en-GB" sz="2200" dirty="0"/>
              <a:t>pledged actions transparent and </a:t>
            </a:r>
            <a:r>
              <a:rPr lang="en-GB" sz="2200" dirty="0" smtClean="0"/>
              <a:t>credible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Contribution to closing the Emissions Gap may be significant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104930" y="878950"/>
            <a:ext cx="706747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67544" y="34515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Non-state actors will play an important role</a:t>
            </a:r>
            <a:endParaRPr lang="en-GB" sz="28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408712" cy="378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7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104930" y="878950"/>
            <a:ext cx="706747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152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Role of coal in (not?) closing the Gap</a:t>
            </a:r>
            <a:endParaRPr lang="en-GB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104930" y="1024489"/>
            <a:ext cx="7139478" cy="7483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a typeface="Calibri"/>
                <a:cs typeface="Times New Roman"/>
              </a:rPr>
              <a:t>A gradual phase-out of coal is needed if the climate goals are to be achieved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93019"/>
            <a:ext cx="6840760" cy="477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7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104930" y="878950"/>
            <a:ext cx="706747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152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Role of coal in (not?) closing the Gap</a:t>
            </a:r>
            <a:endParaRPr lang="en-GB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104930" y="1024489"/>
            <a:ext cx="7139478" cy="7483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a typeface="Calibri"/>
                <a:cs typeface="Times New Roman"/>
              </a:rPr>
              <a:t>Today: 6,683 </a:t>
            </a:r>
            <a:r>
              <a:rPr lang="en-GB" sz="2000" dirty="0">
                <a:ea typeface="Calibri"/>
                <a:cs typeface="Times New Roman"/>
              </a:rPr>
              <a:t>operating coal-fired power plants in the world with combined installed capacity of 1,964 </a:t>
            </a:r>
            <a:r>
              <a:rPr lang="en-GB" sz="2000" dirty="0" smtClean="0">
                <a:ea typeface="Calibri"/>
                <a:cs typeface="Times New Roman"/>
              </a:rPr>
              <a:t>GW</a:t>
            </a:r>
            <a:endParaRPr lang="en-GB" sz="2000" dirty="0">
              <a:ea typeface="Calibri"/>
              <a:cs typeface="Times New Roman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93019"/>
            <a:ext cx="6840760" cy="477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ledresultat for cop22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401" y="4023104"/>
            <a:ext cx="1528783" cy="108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COP15 Logo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8424"/>
            <a:ext cx="608721" cy="84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1096497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77" y="2420888"/>
            <a:ext cx="1109114" cy="1577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595" y="2420888"/>
            <a:ext cx="1100283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03" y="2420888"/>
            <a:ext cx="1110377" cy="158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04348"/>
            <a:ext cx="1073732" cy="84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325722"/>
            <a:ext cx="840057" cy="9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56" y="1340768"/>
            <a:ext cx="1009471" cy="100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03" y="5033830"/>
            <a:ext cx="1134350" cy="163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03648" y="260648"/>
            <a:ext cx="6322640" cy="523202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defTabSz="457104"/>
            <a:r>
              <a:rPr lang="en-GB" sz="2800" b="1" dirty="0" smtClean="0"/>
              <a:t>UN Environment </a:t>
            </a:r>
            <a:r>
              <a:rPr lang="en-GB" sz="2800" b="1" dirty="0"/>
              <a:t>Emissions Gap Reports</a:t>
            </a:r>
          </a:p>
        </p:txBody>
      </p:sp>
      <p:pic>
        <p:nvPicPr>
          <p:cNvPr id="15" name="Picture 2" descr="http://paris2015-climatemap.epe-asso.org/wp-content/uploads/2014/10/logo-cop-21-carr--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4470"/>
            <a:ext cx="891285" cy="79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001" y="4142597"/>
            <a:ext cx="655954" cy="7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73127"/>
            <a:ext cx="1152128" cy="40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08" y="5033829"/>
            <a:ext cx="1156372" cy="1639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 descr="logo_cop23.pn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731" y="4121891"/>
            <a:ext cx="868101" cy="7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351" y="5013176"/>
            <a:ext cx="1196025" cy="1659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971600" y="908720"/>
            <a:ext cx="720080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88" y="5033828"/>
            <a:ext cx="1170203" cy="1639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104930" y="878950"/>
            <a:ext cx="706747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152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Role of coal in (not?) closing the Gap</a:t>
            </a:r>
            <a:endParaRPr lang="en-GB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104930" y="1024489"/>
            <a:ext cx="7139478" cy="7483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a typeface="Calibri"/>
                <a:cs typeface="Times New Roman"/>
              </a:rPr>
              <a:t>273 GW of coal-fired capacity additionally under construction and 570 GW </a:t>
            </a:r>
            <a:r>
              <a:rPr lang="en-GB" sz="2000" dirty="0" smtClean="0">
                <a:ea typeface="Calibri"/>
                <a:cs typeface="Times New Roman"/>
              </a:rPr>
              <a:t>in </a:t>
            </a:r>
            <a:r>
              <a:rPr lang="en-GB" sz="2000" dirty="0">
                <a:ea typeface="Calibri"/>
                <a:cs typeface="Times New Roman"/>
              </a:rPr>
              <a:t>the planning </a:t>
            </a:r>
            <a:r>
              <a:rPr lang="en-GB" sz="2000" dirty="0" smtClean="0">
                <a:ea typeface="Calibri"/>
                <a:cs typeface="Times New Roman"/>
              </a:rPr>
              <a:t>stage</a:t>
            </a:r>
            <a:endParaRPr lang="en-GB" sz="2000" dirty="0">
              <a:ea typeface="Calibri"/>
              <a:cs typeface="Times New Roman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93019"/>
            <a:ext cx="6840760" cy="477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5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104930" y="878950"/>
            <a:ext cx="706747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152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Role of coal in (not?) closing the Gap</a:t>
            </a:r>
            <a:endParaRPr lang="en-GB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104930" y="1024489"/>
            <a:ext cx="7139478" cy="7483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a typeface="Calibri"/>
                <a:cs typeface="Times New Roman"/>
              </a:rPr>
              <a:t>However: a large </a:t>
            </a:r>
            <a:r>
              <a:rPr lang="en-GB" sz="2000" dirty="0">
                <a:ea typeface="Calibri"/>
                <a:cs typeface="Times New Roman"/>
              </a:rPr>
              <a:t>number of planned power </a:t>
            </a:r>
            <a:r>
              <a:rPr lang="en-GB" sz="2000" dirty="0" smtClean="0">
                <a:ea typeface="Calibri"/>
                <a:cs typeface="Times New Roman"/>
              </a:rPr>
              <a:t>plants shelved </a:t>
            </a:r>
            <a:r>
              <a:rPr lang="en-GB" sz="2000" dirty="0">
                <a:ea typeface="Calibri"/>
                <a:cs typeface="Times New Roman"/>
              </a:rPr>
              <a:t>or cancelled in 2016, and </a:t>
            </a:r>
            <a:r>
              <a:rPr lang="en-GB" sz="2000" dirty="0" smtClean="0">
                <a:ea typeface="Calibri"/>
                <a:cs typeface="Times New Roman"/>
              </a:rPr>
              <a:t>slower </a:t>
            </a:r>
            <a:r>
              <a:rPr lang="en-GB" sz="2000" dirty="0">
                <a:ea typeface="Calibri"/>
                <a:cs typeface="Times New Roman"/>
              </a:rPr>
              <a:t>rate of coal </a:t>
            </a:r>
            <a:r>
              <a:rPr lang="en-GB" sz="2000" dirty="0" smtClean="0">
                <a:ea typeface="Calibri"/>
                <a:cs typeface="Times New Roman"/>
              </a:rPr>
              <a:t>expansion </a:t>
            </a:r>
            <a:r>
              <a:rPr lang="en-GB" sz="2000" dirty="0">
                <a:ea typeface="Calibri"/>
                <a:cs typeface="Times New Roman"/>
              </a:rPr>
              <a:t>globally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93019"/>
            <a:ext cx="6840760" cy="477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9376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>
                <a:ea typeface="Calibri"/>
                <a:cs typeface="Times New Roman"/>
              </a:rPr>
              <a:t>Mitigation of SLCPs will </a:t>
            </a:r>
            <a:r>
              <a:rPr lang="en-US" sz="2000" dirty="0">
                <a:ea typeface="Calibri"/>
                <a:cs typeface="Times New Roman"/>
              </a:rPr>
              <a:t>limit the rate of short-term warming and, when sustained and combined with CO</a:t>
            </a:r>
            <a:r>
              <a:rPr lang="en-US" sz="2000" baseline="-25000" dirty="0">
                <a:ea typeface="Calibri"/>
                <a:cs typeface="Times New Roman"/>
              </a:rPr>
              <a:t>2</a:t>
            </a:r>
            <a:r>
              <a:rPr lang="en-US" sz="2000" dirty="0">
                <a:ea typeface="Calibri"/>
                <a:cs typeface="Times New Roman"/>
              </a:rPr>
              <a:t> reductions, will help limit long-term </a:t>
            </a:r>
            <a:r>
              <a:rPr lang="en-US" sz="2000" dirty="0" smtClean="0">
                <a:ea typeface="Calibri"/>
                <a:cs typeface="Times New Roman"/>
              </a:rPr>
              <a:t>warming</a:t>
            </a:r>
          </a:p>
          <a:p>
            <a:r>
              <a:rPr lang="en-GB" sz="2000" dirty="0">
                <a:ea typeface="Calibri"/>
                <a:cs typeface="Times New Roman"/>
              </a:rPr>
              <a:t>The Kigali </a:t>
            </a:r>
            <a:r>
              <a:rPr lang="en-GB" sz="2000" dirty="0" smtClean="0">
                <a:ea typeface="Calibri"/>
                <a:cs typeface="Times New Roman"/>
              </a:rPr>
              <a:t>Amendment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2000" dirty="0">
                <a:ea typeface="Calibri"/>
                <a:cs typeface="Times New Roman"/>
              </a:rPr>
              <a:t>kicks-in too late to impact the 2030 </a:t>
            </a:r>
            <a:r>
              <a:rPr lang="en-US" sz="2000" dirty="0" smtClean="0">
                <a:ea typeface="Calibri"/>
                <a:cs typeface="Times New Roman"/>
              </a:rPr>
              <a:t>emissions gap</a:t>
            </a:r>
            <a:r>
              <a:rPr lang="en-US" sz="2000" dirty="0">
                <a:ea typeface="Calibri"/>
                <a:cs typeface="Times New Roman"/>
              </a:rPr>
              <a:t>, but can make a real contribution to reaching the longer term temperature </a:t>
            </a:r>
            <a:r>
              <a:rPr lang="en-US" sz="2000" dirty="0" smtClean="0">
                <a:ea typeface="Calibri"/>
                <a:cs typeface="Times New Roman"/>
              </a:rPr>
              <a:t>goals </a:t>
            </a:r>
          </a:p>
          <a:p>
            <a:endParaRPr lang="en-GB" sz="2000" dirty="0">
              <a:ea typeface="Calibri"/>
              <a:cs typeface="Times New Roman"/>
            </a:endParaRPr>
          </a:p>
          <a:p>
            <a:endParaRPr lang="da-DK" sz="2000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611560" y="908720"/>
            <a:ext cx="748883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107504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Contributions from Short-Lived Climate Pollutants</a:t>
            </a:r>
            <a:endParaRPr lang="en-GB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91594"/>
            <a:ext cx="8136903" cy="364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>
                <a:ea typeface="Calibri"/>
                <a:cs typeface="Times New Roman"/>
              </a:rPr>
              <a:t>Biological CO</a:t>
            </a:r>
            <a:r>
              <a:rPr lang="en-GB" sz="2000" baseline="-25000" dirty="0">
                <a:ea typeface="Calibri"/>
                <a:cs typeface="Times New Roman"/>
              </a:rPr>
              <a:t>2 </a:t>
            </a:r>
            <a:r>
              <a:rPr lang="en-GB" sz="2000" dirty="0">
                <a:ea typeface="Calibri"/>
                <a:cs typeface="Times New Roman"/>
              </a:rPr>
              <a:t>removal </a:t>
            </a:r>
            <a:r>
              <a:rPr lang="en-GB" sz="2000" dirty="0" smtClean="0">
                <a:ea typeface="Calibri"/>
                <a:cs typeface="Times New Roman"/>
              </a:rPr>
              <a:t>can </a:t>
            </a:r>
            <a:r>
              <a:rPr lang="en-GB" sz="2000" dirty="0">
                <a:ea typeface="Calibri"/>
                <a:cs typeface="Times New Roman"/>
              </a:rPr>
              <a:t>play an immediate role, and can also significantly contribute to achieving several other SDGs. Technological options like direct air capture and mineralization are still at pilot stage </a:t>
            </a:r>
          </a:p>
          <a:p>
            <a:endParaRPr lang="da-DK" sz="2000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95462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152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Carbon dioxide removal can contribute</a:t>
            </a:r>
            <a:endParaRPr lang="en-GB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00783"/>
            <a:ext cx="6696744" cy="456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5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606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More </a:t>
            </a:r>
            <a:r>
              <a:rPr lang="en-GB" sz="2800" b="1" dirty="0">
                <a:solidFill>
                  <a:prstClr val="black"/>
                </a:solidFill>
                <a:ea typeface="Calibri"/>
                <a:cs typeface="Times New Roman"/>
              </a:rPr>
              <a:t>ambitious </a:t>
            </a:r>
            <a:r>
              <a:rPr lang="en-GB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NDCs </a:t>
            </a:r>
            <a:r>
              <a:rPr lang="en-GB" sz="2800" b="1" dirty="0">
                <a:solidFill>
                  <a:prstClr val="black"/>
                </a:solidFill>
                <a:ea typeface="Calibri"/>
                <a:cs typeface="Times New Roman"/>
              </a:rPr>
              <a:t>necessary by 2020 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93296" tIns="46648" rIns="93296" bIns="46648"/>
          <a:lstStyle>
            <a:lvl1pPr marL="336007" indent="-336007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8014" indent="-280006" algn="l" defTabSz="448009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021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029" indent="-224004" algn="l" defTabSz="44800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38" indent="-224004" algn="l" defTabSz="44800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046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055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064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072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1104930" y="878950"/>
            <a:ext cx="706747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57200" y="980728"/>
            <a:ext cx="8229600" cy="561662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lvl="0" indent="-285750">
              <a:spcBef>
                <a:spcPts val="0"/>
              </a:spcBef>
              <a:tabLst>
                <a:tab pos="228600" algn="l"/>
              </a:tabLst>
            </a:pPr>
            <a:r>
              <a:rPr lang="en-GB" sz="2000" b="1" dirty="0">
                <a:solidFill>
                  <a:prstClr val="black"/>
                </a:solidFill>
              </a:rPr>
              <a:t>Without enhanced ambition the likely global average temperature increase will be in the range of 3.0 - 3.2°C by the end of the century. The carbon dioxide budget for the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2000" b="1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C scenario will be close to depleted by 2030, and the 1.5</a:t>
            </a:r>
            <a:r>
              <a:rPr lang="en-GB" sz="2000" b="1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C budget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well exceeded</a:t>
            </a:r>
          </a:p>
          <a:p>
            <a:pPr marL="285750" lvl="0" indent="-285750">
              <a:spcBef>
                <a:spcPts val="0"/>
              </a:spcBef>
              <a:tabLst>
                <a:tab pos="228600" algn="l"/>
              </a:tabLst>
            </a:pPr>
            <a:endParaRPr lang="en-GB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lvl="0" indent="-285750">
              <a:spcBef>
                <a:spcPts val="0"/>
              </a:spcBef>
              <a:tabLst>
                <a:tab pos="228600" algn="l"/>
              </a:tabLst>
            </a:pP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The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Emissions Gap in 2030 is in the order of 11 to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13.5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GtCO</a:t>
            </a:r>
            <a:r>
              <a:rPr lang="en-GB" sz="2000" b="1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e/</a:t>
            </a:r>
            <a:r>
              <a:rPr lang="en-GB" sz="2000" b="1" dirty="0" err="1">
                <a:solidFill>
                  <a:prstClr val="black"/>
                </a:solidFill>
                <a:ea typeface="Calibri"/>
                <a:cs typeface="Times New Roman"/>
              </a:rPr>
              <a:t>yr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 compared with 2</a:t>
            </a:r>
            <a:r>
              <a:rPr lang="en-GB" sz="2000" b="1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C scenarios and 16 to 19 GtCO</a:t>
            </a:r>
            <a:r>
              <a:rPr lang="en-GB" sz="2000" b="1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e/</a:t>
            </a:r>
            <a:r>
              <a:rPr lang="en-GB" sz="2000" b="1" dirty="0" err="1">
                <a:solidFill>
                  <a:prstClr val="black"/>
                </a:solidFill>
                <a:ea typeface="Calibri"/>
                <a:cs typeface="Times New Roman"/>
              </a:rPr>
              <a:t>yr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 compared with 1.5</a:t>
            </a:r>
            <a:r>
              <a:rPr lang="en-GB" sz="2000" b="1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C </a:t>
            </a:r>
            <a:r>
              <a:rPr lang="en-GB" sz="1600" b="1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  <a:endParaRPr lang="en-GB" sz="22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  <a:tabLst>
                <a:tab pos="228600" algn="l"/>
              </a:tabLst>
            </a:pPr>
            <a:endParaRPr lang="en-GB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The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Facilitative Dialogue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in 2018 and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the 2020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revisions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of the NDCs are the last opportunity to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get on a path to close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the 2030 emissions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gap</a:t>
            </a:r>
          </a:p>
          <a:p>
            <a:endParaRPr lang="en-GB" sz="20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Enhanced ambitions should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build on the existing, extensive knowledge about the cost-effective policies and measures that can be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taken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 total sectoral emission reduction potentials presented in the report amounts to 30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Calibri"/>
              </a:rPr>
              <a:t>–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36 GtCO</a:t>
            </a:r>
            <a:r>
              <a:rPr lang="en-GB" sz="2000" b="1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e, which is more than double the 2030 emissions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gap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5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185724" y="1171864"/>
            <a:ext cx="6919959" cy="523220"/>
          </a:xfrm>
          <a:ln/>
        </p:spPr>
        <p:txBody>
          <a:bodyPr>
            <a:noAutofit/>
          </a:bodyPr>
          <a:lstStyle/>
          <a:p>
            <a:pPr algn="ctr" eaLnBrk="1" hangingPunct="1"/>
            <a:r>
              <a:rPr lang="en-ZA" sz="3600" dirty="0"/>
              <a:t>The Emissions Gap Report </a:t>
            </a:r>
            <a:r>
              <a:rPr lang="en-ZA" sz="3600" dirty="0" smtClean="0"/>
              <a:t>2017</a:t>
            </a:r>
            <a:endParaRPr lang="en-ZA" sz="3600" dirty="0"/>
          </a:p>
        </p:txBody>
      </p:sp>
      <p:sp>
        <p:nvSpPr>
          <p:cNvPr id="3" name="Rectangle 2"/>
          <p:cNvSpPr/>
          <p:nvPr/>
        </p:nvSpPr>
        <p:spPr>
          <a:xfrm>
            <a:off x="1524000" y="1932258"/>
            <a:ext cx="632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alibri"/>
                <a:ea typeface="Calibri"/>
                <a:cs typeface="Times New Roman"/>
              </a:rPr>
              <a:t>Thank you</a:t>
            </a:r>
          </a:p>
          <a:p>
            <a:endParaRPr lang="en-GB" dirty="0">
              <a:latin typeface="Calibri"/>
              <a:ea typeface="Calibri"/>
              <a:cs typeface="Times New Roman"/>
            </a:endParaRPr>
          </a:p>
          <a:p>
            <a:endParaRPr lang="en-GB" dirty="0">
              <a:latin typeface="Calibri"/>
              <a:ea typeface="Calibri"/>
              <a:cs typeface="Times New Roman"/>
            </a:endParaRPr>
          </a:p>
          <a:p>
            <a:endParaRPr lang="da-DK" dirty="0"/>
          </a:p>
        </p:txBody>
      </p:sp>
      <p:sp>
        <p:nvSpPr>
          <p:cNvPr id="8" name="McK Dat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28040" y="3132587"/>
            <a:ext cx="5036085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600" dirty="0" smtClean="0">
                <a:solidFill>
                  <a:srgbClr val="000000"/>
                </a:solidFill>
              </a:rPr>
              <a:t>Geneva ♦ 31 October, 2017</a:t>
            </a:r>
            <a:endParaRPr lang="en-ZA" sz="16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ZA" sz="160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2852708" cy="16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971600" y="929162"/>
            <a:ext cx="720080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606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prstClr val="black"/>
                </a:solidFill>
              </a:rPr>
              <a:t>2017 </a:t>
            </a:r>
            <a:r>
              <a:rPr lang="en-GB" sz="2800" b="1" dirty="0">
                <a:solidFill>
                  <a:prstClr val="black"/>
                </a:solidFill>
              </a:rPr>
              <a:t>Gap Report – </a:t>
            </a:r>
            <a:r>
              <a:rPr lang="en-GB" sz="2800" b="1" dirty="0" smtClean="0">
                <a:solidFill>
                  <a:prstClr val="black"/>
                </a:solidFill>
              </a:rPr>
              <a:t>main </a:t>
            </a:r>
            <a:r>
              <a:rPr lang="en-GB" sz="2800" b="1" dirty="0">
                <a:solidFill>
                  <a:prstClr val="black"/>
                </a:solidFill>
              </a:rPr>
              <a:t>q</a:t>
            </a:r>
            <a:r>
              <a:rPr lang="en-GB" sz="2800" b="1" dirty="0" smtClean="0">
                <a:solidFill>
                  <a:prstClr val="black"/>
                </a:solidFill>
              </a:rPr>
              <a:t>uestions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lIns="93296" tIns="46648" rIns="93296" bIns="46648"/>
          <a:lstStyle>
            <a:lvl1pPr marL="336007" indent="-336007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8014" indent="-280006" algn="l" defTabSz="448009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0021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8029" indent="-224004" algn="l" defTabSz="44800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38" indent="-224004" algn="l" defTabSz="44800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4046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2055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0064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8072" indent="-224004" algn="l" defTabSz="44800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544" y="908720"/>
            <a:ext cx="86581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What are we aiming for?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Keeping temperature increase well below 2</a:t>
            </a:r>
            <a:r>
              <a:rPr lang="en-GB" sz="1600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 and pursue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1.5</a:t>
            </a:r>
            <a:r>
              <a:rPr lang="en-GB" sz="1600" baseline="30000" dirty="0" smtClean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C as the goal of Paris Agreement</a:t>
            </a:r>
            <a:endParaRPr lang="en-GB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tabLst>
                <a:tab pos="228600" algn="l"/>
              </a:tabLst>
            </a:pPr>
            <a:endParaRPr lang="en-GB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What is the pre-2020 contribution?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Collectively countries are on a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track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to meet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their Cancun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pledges, but these are </a:t>
            </a:r>
            <a:r>
              <a:rPr lang="en-GB" sz="1600" b="1" dirty="0" smtClean="0">
                <a:solidFill>
                  <a:prstClr val="black"/>
                </a:solidFill>
                <a:ea typeface="Calibri"/>
                <a:cs typeface="Times New Roman"/>
              </a:rPr>
              <a:t>NOT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sufficiently ambitious to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establish a path that will get the world to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2030 emission levels consistent with the well below 2</a:t>
            </a:r>
            <a:r>
              <a:rPr lang="en-GB" sz="1600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and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1.5</a:t>
            </a:r>
            <a:r>
              <a:rPr lang="en-GB" sz="1600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goal</a:t>
            </a:r>
            <a:endParaRPr lang="en-GB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tabLst>
                <a:tab pos="228600" algn="l"/>
              </a:tabLst>
            </a:pPr>
            <a:endParaRPr lang="en-GB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What 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will NDCs </a:t>
            </a: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contribute?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Emission levels resulting from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NDCs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are 4 to 6 GtCO</a:t>
            </a:r>
            <a:r>
              <a:rPr lang="en-GB" sz="1600" b="1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e/</a:t>
            </a:r>
            <a:r>
              <a:rPr lang="en-GB" sz="1600" dirty="0" err="1">
                <a:solidFill>
                  <a:prstClr val="black"/>
                </a:solidFill>
                <a:ea typeface="Calibri"/>
                <a:cs typeface="Times New Roman"/>
              </a:rPr>
              <a:t>yr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 lower than the current policy trajectory in 2030, but the remaining Gap is in the order of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11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to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13,5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GtCO</a:t>
            </a:r>
            <a:r>
              <a:rPr lang="en-GB" sz="1600" b="1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e/</a:t>
            </a:r>
            <a:r>
              <a:rPr lang="en-GB" sz="1600" dirty="0" err="1">
                <a:solidFill>
                  <a:prstClr val="black"/>
                </a:solidFill>
                <a:ea typeface="Calibri"/>
                <a:cs typeface="Times New Roman"/>
              </a:rPr>
              <a:t>yr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 compared with 2</a:t>
            </a:r>
            <a:r>
              <a:rPr lang="en-GB" sz="1600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 scenarios and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16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to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19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GtCO</a:t>
            </a:r>
            <a:r>
              <a:rPr lang="en-GB" sz="1600" b="1" baseline="-250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e/</a:t>
            </a:r>
            <a:r>
              <a:rPr lang="en-GB" sz="1600" dirty="0" err="1">
                <a:solidFill>
                  <a:prstClr val="black"/>
                </a:solidFill>
                <a:ea typeface="Calibri"/>
                <a:cs typeface="Times New Roman"/>
              </a:rPr>
              <a:t>yr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 compared with 1.5</a:t>
            </a:r>
            <a:r>
              <a:rPr lang="en-GB" sz="1600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</a:t>
            </a:r>
            <a:endParaRPr lang="en-GB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GB" sz="1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Will this be sufficient to stay well below 2°C?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GB" sz="1600" dirty="0">
                <a:solidFill>
                  <a:prstClr val="black"/>
                </a:solidFill>
              </a:rPr>
              <a:t>Without enhanced ambition the likely global average temperature increase will be in the range of </a:t>
            </a:r>
            <a:r>
              <a:rPr lang="en-GB" sz="1600" dirty="0" smtClean="0">
                <a:solidFill>
                  <a:prstClr val="black"/>
                </a:solidFill>
              </a:rPr>
              <a:t>3.0 </a:t>
            </a:r>
            <a:r>
              <a:rPr lang="en-GB" sz="1600" dirty="0">
                <a:solidFill>
                  <a:prstClr val="black"/>
                </a:solidFill>
              </a:rPr>
              <a:t>- </a:t>
            </a:r>
            <a:r>
              <a:rPr lang="en-GB" sz="1600" dirty="0" smtClean="0">
                <a:solidFill>
                  <a:prstClr val="black"/>
                </a:solidFill>
              </a:rPr>
              <a:t>3.2°C </a:t>
            </a:r>
            <a:r>
              <a:rPr lang="en-GB" sz="1600" dirty="0">
                <a:solidFill>
                  <a:prstClr val="black"/>
                </a:solidFill>
              </a:rPr>
              <a:t>by the end of the century. The carbon dioxide budget for the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r>
              <a:rPr lang="en-GB" sz="1600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 scenario will be close to depleted by 2030, and the 1.5</a:t>
            </a:r>
            <a:r>
              <a:rPr lang="en-GB" sz="1600" baseline="30000" dirty="0">
                <a:solidFill>
                  <a:prstClr val="black"/>
                </a:solidFill>
                <a:ea typeface="Calibri"/>
                <a:cs typeface="Times New Roman"/>
              </a:rPr>
              <a:t>o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C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budget exceeded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by far </a:t>
            </a:r>
            <a:endParaRPr lang="en-GB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tabLst>
                <a:tab pos="228600" algn="l"/>
              </a:tabLst>
            </a:pPr>
            <a:endParaRPr lang="en-GB" sz="1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tabLst>
                <a:tab pos="228600" algn="l"/>
              </a:tabLst>
            </a:pP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C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an </a:t>
            </a:r>
            <a:r>
              <a:rPr lang="en-GB" b="1" dirty="0">
                <a:solidFill>
                  <a:prstClr val="black"/>
                </a:solidFill>
                <a:ea typeface="Calibri"/>
                <a:cs typeface="Times New Roman"/>
              </a:rPr>
              <a:t>the 2030 Gap be </a:t>
            </a:r>
            <a:r>
              <a:rPr lang="en-GB" b="1" dirty="0" smtClean="0">
                <a:solidFill>
                  <a:prstClr val="black"/>
                </a:solidFill>
                <a:ea typeface="Calibri"/>
                <a:cs typeface="Times New Roman"/>
              </a:rPr>
              <a:t>bridged - and how?</a:t>
            </a:r>
            <a:endParaRPr lang="en-GB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indent="-285750">
              <a:buFont typeface="Arial"/>
              <a:buChar char="•"/>
              <a:tabLst>
                <a:tab pos="228600" algn="l"/>
              </a:tabLst>
            </a:pP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Sectoral emission reduction potentials in 2030 are sufficient to bridge the Gap</a:t>
            </a:r>
            <a:endParaRPr lang="en-GB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85750" indent="-285750">
              <a:buFont typeface="Arial"/>
              <a:buChar char="•"/>
              <a:tabLst>
                <a:tab pos="228600" algn="l"/>
              </a:tabLst>
            </a:pP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Kigali Amendment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and reductions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in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Short Lived Climate Pollutant (SLCP) emissions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can contribute in the longer-term</a:t>
            </a:r>
          </a:p>
          <a:p>
            <a:pPr marL="285750" indent="-285750">
              <a:buFont typeface="Arial"/>
              <a:buChar char="•"/>
              <a:tabLst>
                <a:tab pos="228600" algn="l"/>
              </a:tabLst>
            </a:pP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Gradual coal phase-out will be critical as will carbon dioxide removal</a:t>
            </a:r>
          </a:p>
          <a:p>
            <a:pPr marL="285750" indent="-285750">
              <a:buFont typeface="Arial"/>
              <a:buChar char="•"/>
              <a:tabLst>
                <a:tab pos="228600" algn="l"/>
              </a:tabLst>
            </a:pP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Non-state </a:t>
            </a:r>
            <a:r>
              <a:rPr lang="en-GB" sz="1600" dirty="0">
                <a:solidFill>
                  <a:prstClr val="black"/>
                </a:solidFill>
                <a:ea typeface="Calibri"/>
                <a:cs typeface="Times New Roman"/>
              </a:rPr>
              <a:t>action </a:t>
            </a:r>
            <a:r>
              <a:rPr lang="en-GB" sz="1600" dirty="0" smtClean="0">
                <a:solidFill>
                  <a:prstClr val="black"/>
                </a:solidFill>
                <a:ea typeface="Calibri"/>
                <a:cs typeface="Times New Roman"/>
              </a:rPr>
              <a:t>initiatives will be an important part of equation</a:t>
            </a:r>
            <a:endParaRPr lang="en-GB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971600" y="836712"/>
            <a:ext cx="7200800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1560" y="341784"/>
            <a:ext cx="7467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400" b="1" dirty="0" smtClean="0"/>
              <a:t>Global CO</a:t>
            </a:r>
            <a:r>
              <a:rPr lang="en-GB" altLang="en-US" sz="2400" b="1" baseline="-25000" dirty="0" smtClean="0"/>
              <a:t>2</a:t>
            </a:r>
            <a:r>
              <a:rPr lang="en-GB" altLang="en-US" sz="2400" b="1" dirty="0" smtClean="0"/>
              <a:t> emissions from fossil fuel and industry seem to stabilise while total GHG emissions still increase slowly</a:t>
            </a:r>
            <a:endParaRPr lang="en-GB" altLang="en-US" sz="2400" b="1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92174"/>
            <a:ext cx="1224136" cy="70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550243"/>
            <a:ext cx="86010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755576" y="1340768"/>
            <a:ext cx="7416824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15616" y="188640"/>
            <a:ext cx="680127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/>
              <a:t>Progress towards achieving the 2020 pledges for the G20 members</a:t>
            </a:r>
            <a:endParaRPr lang="en-GB" altLang="en-US" sz="2800" b="1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304800" y="1412776"/>
            <a:ext cx="8731696" cy="521662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Collectively, G20 members are on a likely track to meet </a:t>
            </a:r>
            <a:r>
              <a:rPr lang="en-US" sz="2800" dirty="0"/>
              <a:t>the </a:t>
            </a:r>
            <a:r>
              <a:rPr lang="en-US" sz="2800" dirty="0" smtClean="0"/>
              <a:t>middle range of their </a:t>
            </a:r>
            <a:r>
              <a:rPr lang="en-US" sz="2800" dirty="0"/>
              <a:t>Cancun pledges</a:t>
            </a:r>
            <a:endParaRPr lang="en-GB" sz="2800" dirty="0"/>
          </a:p>
          <a:p>
            <a:r>
              <a:rPr lang="en-GB" sz="2800" dirty="0"/>
              <a:t>China, </a:t>
            </a:r>
            <a:r>
              <a:rPr lang="en-GB" sz="2800" dirty="0" smtClean="0"/>
              <a:t>India, Japan and </a:t>
            </a:r>
            <a:r>
              <a:rPr lang="en-GB" sz="2800" dirty="0"/>
              <a:t>the EU are on track to meet </a:t>
            </a:r>
            <a:r>
              <a:rPr lang="en-GB" sz="2800" dirty="0" smtClean="0"/>
              <a:t>their </a:t>
            </a:r>
            <a:r>
              <a:rPr lang="en-GB" sz="2800" dirty="0"/>
              <a:t>2020 pledges; </a:t>
            </a:r>
            <a:r>
              <a:rPr lang="en-GB" sz="2800" dirty="0" smtClean="0"/>
              <a:t>Australia, </a:t>
            </a:r>
            <a:r>
              <a:rPr lang="en-US" sz="2800" dirty="0" smtClean="0"/>
              <a:t>Brazil, </a:t>
            </a:r>
            <a:r>
              <a:rPr lang="en-US" sz="2800" dirty="0"/>
              <a:t>and Russia are also are on track according to most estimates</a:t>
            </a:r>
            <a:endParaRPr lang="en-GB" sz="2800" dirty="0"/>
          </a:p>
          <a:p>
            <a:r>
              <a:rPr lang="en-US" sz="2800" dirty="0"/>
              <a:t>Canada, Mexico, </a:t>
            </a:r>
            <a:r>
              <a:rPr lang="en-US" sz="2800" dirty="0" smtClean="0"/>
              <a:t>the Republic of Korea, South Africa </a:t>
            </a:r>
            <a:r>
              <a:rPr lang="en-US" sz="2800" dirty="0"/>
              <a:t>and the United States are likely to require further action and/or purchased offsets in order to meet their 2020 pledges</a:t>
            </a:r>
            <a:r>
              <a:rPr lang="en-GB" sz="2800" dirty="0"/>
              <a:t>.</a:t>
            </a:r>
          </a:p>
          <a:p>
            <a:r>
              <a:rPr lang="en-GB" sz="2800" dirty="0"/>
              <a:t>For </a:t>
            </a:r>
            <a:r>
              <a:rPr lang="en-GB" sz="2800" dirty="0" smtClean="0"/>
              <a:t>Indonesia </a:t>
            </a:r>
            <a:r>
              <a:rPr lang="en-US" sz="2800" dirty="0"/>
              <a:t>information is insufficient to assess Cancun pledge alignment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Argentina, Saudi Arabia  and Turkey have no Cancun pledges but have post-2020 pledges in their NDCs</a:t>
            </a:r>
            <a:endParaRPr lang="en-GB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611560" y="1171790"/>
            <a:ext cx="7560840" cy="24962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4031" y="154118"/>
            <a:ext cx="727037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prstClr val="black"/>
                </a:solidFill>
                <a:ea typeface="Calibri"/>
                <a:cs typeface="Times New Roman"/>
              </a:rPr>
              <a:t>Understanding the mitigation efforts of the </a:t>
            </a:r>
            <a:r>
              <a:rPr lang="en-US" sz="2800" b="1" dirty="0" smtClean="0">
                <a:solidFill>
                  <a:prstClr val="black"/>
                </a:solidFill>
                <a:ea typeface="Calibri"/>
                <a:cs typeface="Times New Roman"/>
              </a:rPr>
              <a:t>NDCs at country level</a:t>
            </a:r>
            <a:endParaRPr lang="da-DK" sz="2800" b="1" dirty="0">
              <a:solidFill>
                <a:prstClr val="black"/>
              </a:solidFill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314" y="1295400"/>
            <a:ext cx="869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GHG emissions under the </a:t>
            </a:r>
            <a:r>
              <a:rPr lang="en-US" dirty="0" smtClean="0">
                <a:solidFill>
                  <a:prstClr val="black"/>
                </a:solidFill>
              </a:rPr>
              <a:t>NDC</a:t>
            </a:r>
            <a:r>
              <a:rPr lang="en-US" dirty="0">
                <a:solidFill>
                  <a:prstClr val="black"/>
                </a:solidFill>
              </a:rPr>
              <a:t>, current policies &amp; BAU scenario for G20 </a:t>
            </a:r>
            <a:r>
              <a:rPr lang="en-US" dirty="0" smtClean="0">
                <a:solidFill>
                  <a:prstClr val="black"/>
                </a:solidFill>
              </a:rPr>
              <a:t>members </a:t>
            </a:r>
            <a:r>
              <a:rPr lang="en-US" dirty="0">
                <a:solidFill>
                  <a:prstClr val="black"/>
                </a:solidFill>
              </a:rPr>
              <a:t>in 2030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3" y="1664732"/>
            <a:ext cx="7643192" cy="50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611560" y="1099782"/>
            <a:ext cx="7560840" cy="24962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12709" y="188640"/>
            <a:ext cx="767571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800" b="1" dirty="0" smtClean="0">
                <a:solidFill>
                  <a:prstClr val="black"/>
                </a:solidFill>
              </a:rPr>
              <a:t>Most G20 members require new policies and action to achieve their NDC pledges</a:t>
            </a:r>
            <a:endParaRPr lang="en-GB" alt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251520" y="1556792"/>
            <a:ext cx="8731696" cy="52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a typeface="SimSun"/>
                <a:cs typeface="Times New Roman"/>
              </a:rPr>
              <a:t>Recent studies suggest that Brazil, China, India and Russia are likely </a:t>
            </a:r>
            <a:r>
              <a:rPr lang="en-GB" sz="2000" dirty="0" smtClean="0">
                <a:ea typeface="SimSun"/>
                <a:cs typeface="Times New Roman"/>
              </a:rPr>
              <a:t>to achieve </a:t>
            </a:r>
            <a:r>
              <a:rPr lang="en-GB" sz="2000" dirty="0">
                <a:ea typeface="SimSun"/>
                <a:cs typeface="Times New Roman"/>
              </a:rPr>
              <a:t>their </a:t>
            </a:r>
            <a:r>
              <a:rPr lang="en-GB" sz="2000" dirty="0" smtClean="0">
                <a:ea typeface="SimSun"/>
                <a:cs typeface="Times New Roman"/>
              </a:rPr>
              <a:t>unconditional </a:t>
            </a:r>
            <a:r>
              <a:rPr lang="en-GB" sz="2000" dirty="0">
                <a:ea typeface="SimSun"/>
                <a:cs typeface="Times New Roman"/>
              </a:rPr>
              <a:t>2030 targets with currently implemented </a:t>
            </a:r>
            <a:r>
              <a:rPr lang="en-GB" sz="2000" dirty="0" smtClean="0">
                <a:ea typeface="SimSun"/>
                <a:cs typeface="Times New Roman"/>
              </a:rPr>
              <a:t>policies</a:t>
            </a:r>
            <a:endParaRPr lang="en-GB" sz="2000" dirty="0">
              <a:ea typeface="SimSu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a typeface="SimSun"/>
                <a:cs typeface="Times New Roman"/>
              </a:rPr>
              <a:t>Argentina, Australia, Canada, the European Union, Indonesia, Japan, Mexico, South </a:t>
            </a:r>
            <a:r>
              <a:rPr lang="en-GB" sz="2000" dirty="0" smtClean="0">
                <a:ea typeface="SimSun"/>
                <a:cs typeface="Times New Roman"/>
              </a:rPr>
              <a:t>Africa and </a:t>
            </a:r>
            <a:r>
              <a:rPr lang="en-GB" sz="2000" dirty="0">
                <a:ea typeface="SimSun"/>
                <a:cs typeface="Times New Roman"/>
              </a:rPr>
              <a:t>the United States are likely to require further action in order to meet their NDCs, according to government and independent </a:t>
            </a:r>
            <a:r>
              <a:rPr lang="en-GB" sz="2000" dirty="0" smtClean="0">
                <a:ea typeface="SimSun"/>
                <a:cs typeface="Times New Roman"/>
              </a:rPr>
              <a:t>estimates </a:t>
            </a:r>
            <a:endParaRPr lang="en-GB" sz="2000" dirty="0">
              <a:ea typeface="SimSu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a typeface="SimSun"/>
                <a:cs typeface="Times New Roman"/>
              </a:rPr>
              <a:t>From the existing studies, it is not possible to determine whether Saudi </a:t>
            </a:r>
            <a:r>
              <a:rPr lang="en-GB" sz="2000" dirty="0" smtClean="0">
                <a:ea typeface="SimSun"/>
                <a:cs typeface="Times New Roman"/>
              </a:rPr>
              <a:t>Arabia </a:t>
            </a:r>
            <a:r>
              <a:rPr lang="en-GB" sz="2000" dirty="0">
                <a:ea typeface="SimSun"/>
                <a:cs typeface="Times New Roman"/>
              </a:rPr>
              <a:t>and Turkey are on track to meet their </a:t>
            </a:r>
            <a:r>
              <a:rPr lang="en-GB" sz="2000" dirty="0" smtClean="0">
                <a:ea typeface="SimSun"/>
                <a:cs typeface="Times New Roman"/>
              </a:rPr>
              <a:t>NDCs</a:t>
            </a:r>
            <a:endParaRPr lang="en-GB" sz="2000" dirty="0">
              <a:ea typeface="SimSu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ea typeface="SimSun"/>
                <a:cs typeface="Times New Roman"/>
              </a:rPr>
              <a:t>Additional research is necessary as the uncertainty ranges overlap for many countries and since the number of studies available for the current policy trajectory case and the NDC cases vary </a:t>
            </a:r>
            <a:r>
              <a:rPr lang="en-GB" sz="2000" dirty="0" smtClean="0">
                <a:ea typeface="SimSun"/>
                <a:cs typeface="Times New Roman"/>
              </a:rPr>
              <a:t>significantly </a:t>
            </a:r>
            <a:r>
              <a:rPr lang="en-GB" sz="2000" dirty="0">
                <a:ea typeface="SimSun"/>
                <a:cs typeface="Times New Roman"/>
              </a:rPr>
              <a:t> </a:t>
            </a:r>
            <a:endParaRPr lang="en-GB" sz="2000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611560" y="1099782"/>
            <a:ext cx="7560840" cy="24962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lIns="93286" tIns="46643" rIns="93286" bIns="46643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37923" cy="5251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41417" y="1340768"/>
            <a:ext cx="2232248" cy="696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65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60-70)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41417" y="4356790"/>
            <a:ext cx="2254919" cy="6754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2°C </a:t>
            </a:r>
            <a:r>
              <a:rPr lang="da-DK" sz="1400" b="1" dirty="0" err="1" smtClean="0">
                <a:solidFill>
                  <a:prstClr val="black"/>
                </a:solidFill>
              </a:rPr>
              <a:t>pathways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42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31-44)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788359" y="4504809"/>
            <a:ext cx="119022" cy="119022"/>
          </a:xfrm>
          <a:prstGeom prst="ellipse">
            <a:avLst/>
          </a:prstGeom>
          <a:noFill/>
          <a:ln>
            <a:solidFill>
              <a:srgbClr val="00B0F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9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52736"/>
            <a:ext cx="9144001" cy="52552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19672" y="836712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prstClr val="black"/>
                </a:solidFill>
              </a:rPr>
              <a:t>Annual</a:t>
            </a:r>
            <a:r>
              <a:rPr lang="da-DK" sz="1600" dirty="0">
                <a:solidFill>
                  <a:prstClr val="black"/>
                </a:solidFill>
              </a:rPr>
              <a:t> global total greenhouse gas emissions (</a:t>
            </a:r>
            <a:r>
              <a:rPr lang="en-GB" sz="1600" dirty="0">
                <a:solidFill>
                  <a:prstClr val="black"/>
                </a:solidFill>
              </a:rPr>
              <a:t>GtCO</a:t>
            </a:r>
            <a:r>
              <a:rPr lang="en-GB" sz="1600" baseline="-25000" dirty="0">
                <a:solidFill>
                  <a:prstClr val="black"/>
                </a:solidFill>
              </a:rPr>
              <a:t>2</a:t>
            </a:r>
            <a:r>
              <a:rPr lang="en-GB" sz="1600" dirty="0">
                <a:solidFill>
                  <a:prstClr val="black"/>
                </a:solidFill>
              </a:rPr>
              <a:t>e)</a:t>
            </a:r>
            <a:endParaRPr lang="da-DK" sz="1600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41417" y="5085184"/>
            <a:ext cx="2254919" cy="64807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1.5°C </a:t>
            </a:r>
            <a:r>
              <a:rPr lang="da-DK" sz="1400" b="1" dirty="0" err="1">
                <a:solidFill>
                  <a:prstClr val="black"/>
                </a:solidFill>
              </a:rPr>
              <a:t>pathways</a:t>
            </a:r>
            <a:endParaRPr lang="da-DK" sz="1400" b="1" dirty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37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32-38)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41417" y="1340768"/>
            <a:ext cx="2232248" cy="696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65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60-70)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41417" y="4356790"/>
            <a:ext cx="2254919" cy="67549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2°C </a:t>
            </a:r>
            <a:r>
              <a:rPr lang="da-DK" sz="1400" b="1" dirty="0" err="1" smtClean="0">
                <a:solidFill>
                  <a:prstClr val="black"/>
                </a:solidFill>
              </a:rPr>
              <a:t>pathways</a:t>
            </a:r>
            <a:endParaRPr lang="da-DK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42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 </a:t>
            </a:r>
            <a:r>
              <a:rPr lang="en-US" sz="1400" dirty="0" smtClean="0">
                <a:solidFill>
                  <a:prstClr val="black"/>
                </a:solidFill>
              </a:rPr>
              <a:t>(range: 31-44)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V="1">
            <a:off x="1104930" y="878950"/>
            <a:ext cx="6928551" cy="0"/>
          </a:xfrm>
          <a:prstGeom prst="line">
            <a:avLst/>
          </a:prstGeom>
          <a:ln w="1905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609600" y="413048"/>
            <a:ext cx="8229600" cy="563562"/>
          </a:xfrm>
          <a:prstGeom prst="rect">
            <a:avLst/>
          </a:prstGeom>
        </p:spPr>
        <p:txBody>
          <a:bodyPr lIns="93296" tIns="46648" rIns="93296" bIns="46648"/>
          <a:lstStyle>
            <a:lvl1pPr algn="ctr" defTabSz="448009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526">
              <a:lnSpc>
                <a:spcPct val="85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NDC </a:t>
            </a:r>
            <a:r>
              <a:rPr lang="en-US" sz="2800" b="1" dirty="0">
                <a:solidFill>
                  <a:prstClr val="black"/>
                </a:solidFill>
              </a:rPr>
              <a:t>contributions and the emissions gap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1" y="92174"/>
            <a:ext cx="1172983" cy="67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41417" y="5085184"/>
            <a:ext cx="2254919" cy="64807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1.5°C </a:t>
            </a:r>
            <a:r>
              <a:rPr lang="da-DK" sz="1400" b="1" dirty="0" err="1">
                <a:solidFill>
                  <a:prstClr val="black"/>
                </a:solidFill>
              </a:rPr>
              <a:t>pathways</a:t>
            </a:r>
            <a:endParaRPr lang="da-DK" sz="1400" b="1" dirty="0">
              <a:solidFill>
                <a:prstClr val="black"/>
              </a:solidFill>
            </a:endParaRP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36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32-38)</a:t>
            </a:r>
            <a:endParaRPr lang="da-DK" sz="1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1417" y="1340768"/>
            <a:ext cx="2232248" cy="6969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400" b="1" dirty="0" smtClean="0">
                <a:solidFill>
                  <a:prstClr val="black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Global total emissions: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65 </a:t>
            </a:r>
            <a:r>
              <a:rPr lang="en-US" sz="1400" b="1" dirty="0">
                <a:solidFill>
                  <a:prstClr val="black"/>
                </a:solidFill>
              </a:rPr>
              <a:t>GtCO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e</a:t>
            </a:r>
            <a:r>
              <a:rPr lang="en-US" sz="1400" dirty="0" smtClean="0">
                <a:solidFill>
                  <a:prstClr val="black"/>
                </a:solidFill>
              </a:rPr>
              <a:t> (range: 60-70)</a:t>
            </a:r>
            <a:endParaRPr lang="da-DK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2288</Words>
  <Application>Microsoft Office PowerPoint</Application>
  <PresentationFormat>On-screen Show (4:3)</PresentationFormat>
  <Paragraphs>219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Emissions Gap Report 2017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Olhoff</dc:creator>
  <cp:lastModifiedBy>Josephine Mule</cp:lastModifiedBy>
  <cp:revision>91</cp:revision>
  <cp:lastPrinted>2017-10-27T13:52:32Z</cp:lastPrinted>
  <dcterms:created xsi:type="dcterms:W3CDTF">2016-10-31T13:50:53Z</dcterms:created>
  <dcterms:modified xsi:type="dcterms:W3CDTF">2017-10-31T11:24:37Z</dcterms:modified>
</cp:coreProperties>
</file>